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84" r:id="rId11"/>
    <p:sldId id="285" r:id="rId12"/>
    <p:sldId id="366" r:id="rId13"/>
    <p:sldId id="367" r:id="rId14"/>
    <p:sldId id="368" r:id="rId15"/>
    <p:sldId id="373" r:id="rId16"/>
    <p:sldId id="369" r:id="rId17"/>
    <p:sldId id="370" r:id="rId18"/>
    <p:sldId id="371" r:id="rId19"/>
    <p:sldId id="372" r:id="rId20"/>
    <p:sldId id="374" r:id="rId21"/>
    <p:sldId id="267" r:id="rId22"/>
    <p:sldId id="268" r:id="rId23"/>
    <p:sldId id="271" r:id="rId24"/>
    <p:sldId id="272" r:id="rId25"/>
    <p:sldId id="270" r:id="rId26"/>
    <p:sldId id="269" r:id="rId27"/>
    <p:sldId id="274" r:id="rId28"/>
    <p:sldId id="275" r:id="rId29"/>
    <p:sldId id="276" r:id="rId30"/>
    <p:sldId id="277" r:id="rId31"/>
    <p:sldId id="278" r:id="rId32"/>
    <p:sldId id="279" r:id="rId33"/>
    <p:sldId id="363" r:id="rId34"/>
    <p:sldId id="280" r:id="rId35"/>
    <p:sldId id="281" r:id="rId36"/>
    <p:sldId id="282" r:id="rId37"/>
    <p:sldId id="283" r:id="rId38"/>
    <p:sldId id="287" r:id="rId39"/>
    <p:sldId id="288" r:id="rId40"/>
    <p:sldId id="289" r:id="rId41"/>
    <p:sldId id="364" r:id="rId42"/>
    <p:sldId id="290" r:id="rId43"/>
    <p:sldId id="291" r:id="rId44"/>
    <p:sldId id="292" r:id="rId45"/>
    <p:sldId id="303" r:id="rId46"/>
    <p:sldId id="304" r:id="rId47"/>
    <p:sldId id="306" r:id="rId48"/>
    <p:sldId id="308" r:id="rId49"/>
    <p:sldId id="307" r:id="rId50"/>
    <p:sldId id="298" r:id="rId51"/>
    <p:sldId id="299" r:id="rId52"/>
    <p:sldId id="302" r:id="rId53"/>
    <p:sldId id="300" r:id="rId54"/>
    <p:sldId id="301" r:id="rId55"/>
    <p:sldId id="294" r:id="rId56"/>
    <p:sldId id="295" r:id="rId57"/>
    <p:sldId id="296" r:id="rId58"/>
    <p:sldId id="309" r:id="rId59"/>
    <p:sldId id="310" r:id="rId60"/>
    <p:sldId id="311" r:id="rId61"/>
    <p:sldId id="318" r:id="rId62"/>
    <p:sldId id="319" r:id="rId63"/>
    <p:sldId id="312" r:id="rId64"/>
    <p:sldId id="313" r:id="rId65"/>
    <p:sldId id="315" r:id="rId66"/>
    <p:sldId id="314" r:id="rId67"/>
    <p:sldId id="316" r:id="rId68"/>
    <p:sldId id="317" r:id="rId69"/>
    <p:sldId id="293" r:id="rId70"/>
    <p:sldId id="365" r:id="rId71"/>
    <p:sldId id="321" r:id="rId72"/>
    <p:sldId id="323" r:id="rId73"/>
    <p:sldId id="324" r:id="rId74"/>
    <p:sldId id="322" r:id="rId75"/>
    <p:sldId id="320" r:id="rId76"/>
    <p:sldId id="326" r:id="rId77"/>
    <p:sldId id="327" r:id="rId78"/>
    <p:sldId id="328" r:id="rId79"/>
    <p:sldId id="329" r:id="rId80"/>
    <p:sldId id="330" r:id="rId81"/>
    <p:sldId id="332" r:id="rId82"/>
    <p:sldId id="333" r:id="rId83"/>
    <p:sldId id="334" r:id="rId84"/>
    <p:sldId id="335" r:id="rId85"/>
    <p:sldId id="336" r:id="rId86"/>
    <p:sldId id="338" r:id="rId87"/>
    <p:sldId id="337" r:id="rId88"/>
    <p:sldId id="339" r:id="rId89"/>
    <p:sldId id="375" r:id="rId90"/>
    <p:sldId id="384" r:id="rId91"/>
    <p:sldId id="343" r:id="rId92"/>
    <p:sldId id="344" r:id="rId93"/>
    <p:sldId id="345" r:id="rId94"/>
    <p:sldId id="347" r:id="rId95"/>
    <p:sldId id="348" r:id="rId96"/>
    <p:sldId id="349" r:id="rId97"/>
    <p:sldId id="350" r:id="rId98"/>
    <p:sldId id="351" r:id="rId99"/>
    <p:sldId id="352" r:id="rId100"/>
    <p:sldId id="325" r:id="rId101"/>
    <p:sldId id="354" r:id="rId102"/>
    <p:sldId id="355" r:id="rId103"/>
    <p:sldId id="356" r:id="rId104"/>
    <p:sldId id="357" r:id="rId105"/>
    <p:sldId id="358" r:id="rId106"/>
    <p:sldId id="359" r:id="rId107"/>
    <p:sldId id="361" r:id="rId108"/>
    <p:sldId id="362" r:id="rId109"/>
    <p:sldId id="353" r:id="rId110"/>
    <p:sldId id="376" r:id="rId111"/>
    <p:sldId id="377" r:id="rId112"/>
    <p:sldId id="360" r:id="rId113"/>
    <p:sldId id="378" r:id="rId114"/>
    <p:sldId id="380" r:id="rId115"/>
    <p:sldId id="381" r:id="rId116"/>
    <p:sldId id="382" r:id="rId117"/>
    <p:sldId id="383" r:id="rId118"/>
    <p:sldId id="385" r:id="rId119"/>
    <p:sldId id="386" r:id="rId120"/>
    <p:sldId id="379" r:id="rId1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8564" autoAdjust="0"/>
    <p:restoredTop sz="94660"/>
  </p:normalViewPr>
  <p:slideViewPr>
    <p:cSldViewPr>
      <p:cViewPr varScale="1">
        <p:scale>
          <a:sx n="50" d="100"/>
          <a:sy n="50" d="100"/>
        </p:scale>
        <p:origin x="-216" y="-3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16" Type="http://schemas.openxmlformats.org/officeDocument/2006/relationships/slide" Target="slides/slide115.xml"/><Relationship Id="rId124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11" Type="http://schemas.openxmlformats.org/officeDocument/2006/relationships/slide" Target="slides/slide11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/Relationships>
</file>

<file path=ppt/media/image1.jpeg>
</file>

<file path=ppt/media/image10.jpeg>
</file>

<file path=ppt/media/image11.jpeg>
</file>

<file path=ppt/media/image12.jpeg>
</file>

<file path=ppt/media/image19.png>
</file>

<file path=ppt/media/image2.jpeg>
</file>

<file path=ppt/media/image3.jpeg>
</file>

<file path=ppt/media/image30.png>
</file>

<file path=ppt/media/image4.jpeg>
</file>

<file path=ppt/media/image48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97D95-6C50-40BE-AD9C-00445FC35F8A}" type="datetimeFigureOut">
              <a:rPr lang="en-US" smtClean="0"/>
              <a:pPr/>
              <a:t>3/22/2011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4C4BE-660E-4477-BE7B-07C2E70A6D2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97D95-6C50-40BE-AD9C-00445FC35F8A}" type="datetimeFigureOut">
              <a:rPr lang="en-US" smtClean="0"/>
              <a:pPr/>
              <a:t>3/22/2011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4C4BE-660E-4477-BE7B-07C2E70A6D2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97D95-6C50-40BE-AD9C-00445FC35F8A}" type="datetimeFigureOut">
              <a:rPr lang="en-US" smtClean="0"/>
              <a:pPr/>
              <a:t>3/22/2011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4C4BE-660E-4477-BE7B-07C2E70A6D2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97D95-6C50-40BE-AD9C-00445FC35F8A}" type="datetimeFigureOut">
              <a:rPr lang="en-US" smtClean="0"/>
              <a:pPr/>
              <a:t>3/22/2011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4C4BE-660E-4477-BE7B-07C2E70A6D2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97D95-6C50-40BE-AD9C-00445FC35F8A}" type="datetimeFigureOut">
              <a:rPr lang="en-US" smtClean="0"/>
              <a:pPr/>
              <a:t>3/22/2011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4C4BE-660E-4477-BE7B-07C2E70A6D2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97D95-6C50-40BE-AD9C-00445FC35F8A}" type="datetimeFigureOut">
              <a:rPr lang="en-US" smtClean="0"/>
              <a:pPr/>
              <a:t>3/22/2011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4C4BE-660E-4477-BE7B-07C2E70A6D2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97D95-6C50-40BE-AD9C-00445FC35F8A}" type="datetimeFigureOut">
              <a:rPr lang="en-US" smtClean="0"/>
              <a:pPr/>
              <a:t>3/22/2011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4C4BE-660E-4477-BE7B-07C2E70A6D2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97D95-6C50-40BE-AD9C-00445FC35F8A}" type="datetimeFigureOut">
              <a:rPr lang="en-US" smtClean="0"/>
              <a:pPr/>
              <a:t>3/22/2011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4C4BE-660E-4477-BE7B-07C2E70A6D2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97D95-6C50-40BE-AD9C-00445FC35F8A}" type="datetimeFigureOut">
              <a:rPr lang="en-US" smtClean="0"/>
              <a:pPr/>
              <a:t>3/22/2011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4C4BE-660E-4477-BE7B-07C2E70A6D2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97D95-6C50-40BE-AD9C-00445FC35F8A}" type="datetimeFigureOut">
              <a:rPr lang="en-US" smtClean="0"/>
              <a:pPr/>
              <a:t>3/22/2011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4C4BE-660E-4477-BE7B-07C2E70A6D2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197D95-6C50-40BE-AD9C-00445FC35F8A}" type="datetimeFigureOut">
              <a:rPr lang="en-US" smtClean="0"/>
              <a:pPr/>
              <a:t>3/22/2011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4C4BE-660E-4477-BE7B-07C2E70A6D2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197D95-6C50-40BE-AD9C-00445FC35F8A}" type="datetimeFigureOut">
              <a:rPr lang="en-US" smtClean="0"/>
              <a:pPr/>
              <a:t>3/22/2011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34C4BE-660E-4477-BE7B-07C2E70A6D2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://research.microsoft.com/~manik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1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1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1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1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1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1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1.xml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hyperlink" Target="http://jmlr.csail.mit.edu/papers/volume6/tsochantaridis05a/tsochantaridis05a.pdf" TargetMode="External"/><Relationship Id="rId2" Type="http://schemas.openxmlformats.org/officeDocument/2006/relationships/hyperlink" Target="http://books.nips.cc/papers/files/nips16/NIPS2003_AA04.pdf" TargetMode="External"/><Relationship Id="rId1" Type="http://schemas.openxmlformats.org/officeDocument/2006/relationships/slideLayout" Target="../slideLayouts/slideLayout1.xml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hyperlink" Target="http://leon.bottou.org/papers/bordes-2007" TargetMode="External"/><Relationship Id="rId2" Type="http://schemas.openxmlformats.org/officeDocument/2006/relationships/hyperlink" Target="http://www.kyb.tuebingen.mpg.de/bs/people/weston/ESSAN.PS" TargetMode="External"/><Relationship Id="rId1" Type="http://schemas.openxmlformats.org/officeDocument/2006/relationships/slideLayout" Target="../slideLayouts/slideLayout1.xml"/></Relationships>
</file>

<file path=ppt/slides/_rels/slide10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7" Type="http://schemas.openxmlformats.org/officeDocument/2006/relationships/image" Target="../media/image12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1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1.xml"/></Relationships>
</file>

<file path=ppt/slides/_rels/slide1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1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emf"/><Relationship Id="rId1" Type="http://schemas.openxmlformats.org/officeDocument/2006/relationships/slideLayout" Target="../slideLayouts/slideLayout1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emf"/><Relationship Id="rId1" Type="http://schemas.openxmlformats.org/officeDocument/2006/relationships/slideLayout" Target="../slideLayouts/slideLayout1.xml"/></Relationships>
</file>

<file path=ppt/slides/_rels/slide1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emf"/><Relationship Id="rId1" Type="http://schemas.openxmlformats.org/officeDocument/2006/relationships/slideLayout" Target="../slideLayouts/slideLayout1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emf"/><Relationship Id="rId1" Type="http://schemas.openxmlformats.org/officeDocument/2006/relationships/slideLayout" Target="../slideLayouts/slideLayout1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em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://research.microsoft.com/en-us/um/people/minka/papers/logreg/" TargetMode="External"/><Relationship Id="rId2" Type="http://schemas.openxmlformats.org/officeDocument/2006/relationships/hyperlink" Target="http://research.microsoft.com/en-us/um/people/minka/papers/logreg/minka-logreg.pdf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://www.cs.duke.edu/~amink/software/smlr/" TargetMode="External"/><Relationship Id="rId5" Type="http://schemas.openxmlformats.org/officeDocument/2006/relationships/hyperlink" Target="http://research.microsoft.com/en-us/downloads/b1eb1016-1738-4bd5-83a9-370c9d498a03/default.aspx" TargetMode="External"/><Relationship Id="rId4" Type="http://schemas.openxmlformats.org/officeDocument/2006/relationships/hyperlink" Target="http://www.keerthis.com/kerlogsmo_ml_keerthi_06.ps" TargetMode="Externa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hyperlink" Target="http://books.nips.cc/papers/files/nips14/AA13.pdf" TargetMode="External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hyperlink" Target="http://books.nips.cc/papers/files/nips14/AA13.pdf" TargetMode="Externa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s.cmu.edu/~tom/mlbook/NBayesLogReg.pdf" TargetMode="External"/><Relationship Id="rId2" Type="http://schemas.openxmlformats.org/officeDocument/2006/relationships/hyperlink" Target="http://ai.stanford.edu/~ang/papers/nips01-discriminativegenerative.pdf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0.png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hyperlink" Target="http://leon.bottou.org/papers/bordes-2007" TargetMode="External"/><Relationship Id="rId2" Type="http://schemas.openxmlformats.org/officeDocument/2006/relationships/hyperlink" Target="http://www.csie.ntu.edu.tw/~cjlin/liblinear/" TargetMode="Externa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hyperlink" Target="http://svmlight.joachims.org/" TargetMode="External"/><Relationship Id="rId2" Type="http://schemas.openxmlformats.org/officeDocument/2006/relationships/hyperlink" Target="http://www.csie.ntu.edu.tw/~cjlin/libsvm/" TargetMode="External"/><Relationship Id="rId1" Type="http://schemas.openxmlformats.org/officeDocument/2006/relationships/slideLayout" Target="../slideLayouts/slideLayout1.xml"/></Relationships>
</file>

<file path=ppt/slides/_rels/slide8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1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1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1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57299"/>
            <a:ext cx="7772400" cy="2243152"/>
          </a:xfrm>
        </p:spPr>
        <p:txBody>
          <a:bodyPr>
            <a:noAutofit/>
          </a:bodyPr>
          <a:lstStyle/>
          <a:p>
            <a:r>
              <a:rPr lang="en-US" sz="7000" dirty="0" smtClean="0">
                <a:solidFill>
                  <a:schemeClr val="bg1"/>
                </a:solidFill>
              </a:rPr>
              <a:t>Introduction to Machine Learning</a:t>
            </a:r>
            <a:endParaRPr lang="en-US" sz="7000" dirty="0">
              <a:solidFill>
                <a:schemeClr val="bg1"/>
              </a:solidFill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714348" y="3971930"/>
            <a:ext cx="7772400" cy="224315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Manik Varma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Microsoft Research India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  <a:hlinkClick r:id="rId2"/>
              </a:rPr>
              <a:t>http://research.microsoft.com/~manik</a:t>
            </a:r>
            <a:endParaRPr kumimoji="0" lang="en-US" sz="3200" b="0" i="0" u="none" strike="noStrike" kern="1200" cap="none" spc="0" normalizeH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j-ea"/>
              <a:cs typeface="+mj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manik@microsoft.com</a:t>
            </a:r>
            <a:endParaRPr kumimoji="0" lang="en-US" sz="3200" b="0" i="0" u="none" strike="noStrike" kern="1200" cap="none" spc="0" normalizeH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Learning from Noisy Data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 Noise and uncertainty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Unknown generative model Y = </a:t>
            </a:r>
            <a:r>
              <a:rPr lang="en-US" sz="3200" b="1" dirty="0" smtClean="0">
                <a:solidFill>
                  <a:schemeClr val="bg1"/>
                </a:solidFill>
                <a:ea typeface="+mj-ea"/>
                <a:cs typeface="+mj-cs"/>
              </a:rPr>
              <a:t>f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(X)</a:t>
            </a:r>
            <a:endParaRPr kumimoji="0" lang="en-US" sz="3200" b="0" i="0" u="none" strike="noStrike" kern="1200" cap="none" spc="0" normalizeH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j-ea"/>
              <a:cs typeface="+mj-cs"/>
            </a:endParaRP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Noise in measuring input and feature extraction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 Noise in labels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Nuisance variables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 Missing data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Finite training set size</a:t>
            </a:r>
            <a:endParaRPr kumimoji="0" lang="en-US" sz="3200" b="0" i="0" u="none" strike="noStrike" kern="1200" cap="none" spc="0" normalizeH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Polynomial Kernel of Degree 2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3600" y="903288"/>
            <a:ext cx="9148223" cy="6090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Polynomial Kernel of Degree 5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3600" y="903288"/>
            <a:ext cx="9148223" cy="6090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RBF Kernel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3600" y="903288"/>
            <a:ext cx="9148223" cy="6090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Exponential </a:t>
            </a:r>
            <a:r>
              <a:rPr lang="en-US" i="1" dirty="0" smtClean="0">
                <a:solidFill>
                  <a:schemeClr val="bg1"/>
                </a:solidFill>
                <a:sym typeface="Symbol"/>
              </a:rPr>
              <a:t></a:t>
            </a:r>
            <a:r>
              <a:rPr lang="en-US" baseline="30000" dirty="0" smtClean="0">
                <a:solidFill>
                  <a:schemeClr val="bg1"/>
                </a:solidFill>
              </a:rPr>
              <a:t>2</a:t>
            </a:r>
            <a:r>
              <a:rPr lang="en-US" dirty="0" smtClean="0">
                <a:solidFill>
                  <a:schemeClr val="bg1"/>
                </a:solidFill>
              </a:rPr>
              <a:t> Kernel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3600" y="903288"/>
            <a:ext cx="9148223" cy="6090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Kernel Parameter Setting - Underfitting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3600" y="903288"/>
            <a:ext cx="9148223" cy="6090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Kernel Parameter Setting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3600" y="903288"/>
            <a:ext cx="9148223" cy="6090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Kernel Parameter Setting – Overfitting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3600" y="903288"/>
            <a:ext cx="9148223" cy="6090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Structured Output Prediction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 Minimize	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f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	</a:t>
            </a:r>
            <a:r>
              <a:rPr lang="en-US" sz="3200" dirty="0" smtClean="0">
                <a:solidFill>
                  <a:schemeClr val="bg1"/>
                </a:solidFill>
              </a:rPr>
              <a:t>½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|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f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|</a:t>
            </a:r>
            <a:r>
              <a:rPr lang="en-US" sz="3200" baseline="30000" dirty="0" smtClean="0">
                <a:solidFill>
                  <a:schemeClr val="bg1"/>
                </a:solidFill>
                <a:sym typeface="Symbol"/>
              </a:rPr>
              <a:t>2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+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C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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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 </a:t>
            </a: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  such that		</a:t>
            </a:r>
            <a:r>
              <a:rPr lang="en-US" sz="3200" i="1" dirty="0" smtClean="0">
                <a:solidFill>
                  <a:schemeClr val="bg1"/>
                </a:solidFill>
              </a:rPr>
              <a:t>f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,</a:t>
            </a:r>
            <a:r>
              <a:rPr lang="en-US" sz="3200" b="1" dirty="0" smtClean="0">
                <a:solidFill>
                  <a:schemeClr val="bg1"/>
                </a:solidFill>
              </a:rPr>
              <a:t>y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)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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</a:rPr>
              <a:t>f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,</a:t>
            </a:r>
            <a:r>
              <a:rPr lang="en-US" sz="3200" b="1" dirty="0" smtClean="0">
                <a:solidFill>
                  <a:schemeClr val="bg1"/>
                </a:solidFill>
              </a:rPr>
              <a:t>y</a:t>
            </a:r>
            <a:r>
              <a:rPr lang="en-US" sz="3200" dirty="0" smtClean="0">
                <a:solidFill>
                  <a:schemeClr val="bg1"/>
                </a:solidFill>
              </a:rPr>
              <a:t>) +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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</a:rPr>
              <a:t>y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,</a:t>
            </a:r>
            <a:r>
              <a:rPr lang="en-US" sz="3200" b="1" dirty="0" smtClean="0">
                <a:solidFill>
                  <a:schemeClr val="bg1"/>
                </a:solidFill>
              </a:rPr>
              <a:t>y</a:t>
            </a:r>
            <a:r>
              <a:rPr lang="en-US" sz="3200" dirty="0" smtClean="0">
                <a:solidFill>
                  <a:schemeClr val="bg1"/>
                </a:solidFill>
              </a:rPr>
              <a:t>) –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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 	</a:t>
            </a:r>
            <a:r>
              <a:rPr lang="en-US" sz="3200" b="1" dirty="0" smtClean="0">
                <a:solidFill>
                  <a:schemeClr val="bg1"/>
                </a:solidFill>
              </a:rPr>
              <a:t> 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 </a:t>
            </a:r>
            <a:r>
              <a:rPr lang="en-US" sz="3200" b="1" dirty="0" smtClean="0">
                <a:solidFill>
                  <a:schemeClr val="bg1"/>
                </a:solidFill>
              </a:rPr>
              <a:t>y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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b="1" dirty="0" smtClean="0">
                <a:solidFill>
                  <a:schemeClr val="bg1"/>
                </a:solidFill>
              </a:rPr>
              <a:t>y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			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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</a:t>
            </a:r>
            <a:r>
              <a:rPr lang="en-US" sz="3200" dirty="0" smtClean="0">
                <a:solidFill>
                  <a:schemeClr val="bg1"/>
                </a:solidFill>
              </a:rPr>
              <a:t> 0</a:t>
            </a:r>
          </a:p>
          <a:p>
            <a:pPr>
              <a:spcBef>
                <a:spcPct val="0"/>
              </a:spcBef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Prediction	argmax</a:t>
            </a:r>
            <a:r>
              <a:rPr lang="en-US" sz="3200" b="1" baseline="-25000" dirty="0" smtClean="0">
                <a:solidFill>
                  <a:schemeClr val="bg1"/>
                </a:solidFill>
              </a:rPr>
              <a:t>y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</a:rPr>
              <a:t>f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dirty="0" smtClean="0">
                <a:solidFill>
                  <a:schemeClr val="bg1"/>
                </a:solidFill>
              </a:rPr>
              <a:t>,</a:t>
            </a:r>
            <a:r>
              <a:rPr lang="en-US" sz="3200" b="1" dirty="0" smtClean="0">
                <a:solidFill>
                  <a:schemeClr val="bg1"/>
                </a:solidFill>
              </a:rPr>
              <a:t>y</a:t>
            </a:r>
            <a:r>
              <a:rPr lang="en-US" sz="3200" dirty="0" smtClean="0">
                <a:solidFill>
                  <a:schemeClr val="bg1"/>
                </a:solidFill>
              </a:rPr>
              <a:t>) 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This formulation minimizes the hinge on the loss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 </a:t>
            </a:r>
            <a:r>
              <a:rPr lang="en-US" sz="3200" dirty="0" smtClean="0">
                <a:solidFill>
                  <a:schemeClr val="bg1"/>
                </a:solidFill>
              </a:rPr>
              <a:t> on the training set subject to regularization on </a:t>
            </a:r>
            <a:r>
              <a:rPr lang="en-US" sz="3200" i="1" dirty="0" smtClean="0">
                <a:solidFill>
                  <a:schemeClr val="bg1"/>
                </a:solidFill>
              </a:rPr>
              <a:t>f</a:t>
            </a:r>
            <a:endParaRPr lang="en-US" sz="3200" dirty="0" smtClean="0">
              <a:solidFill>
                <a:schemeClr val="bg1"/>
              </a:solidFill>
            </a:endParaRPr>
          </a:p>
          <a:p>
            <a:pPr lvl="0">
              <a:spcBef>
                <a:spcPct val="0"/>
              </a:spcBef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Can be used to predict sets, graphs, </a:t>
            </a:r>
            <a:r>
              <a:rPr lang="en-US" sz="3200" i="1" dirty="0" smtClean="0">
                <a:solidFill>
                  <a:schemeClr val="bg1"/>
                </a:solidFill>
              </a:rPr>
              <a:t>etc</a:t>
            </a:r>
            <a:r>
              <a:rPr lang="en-US" sz="3200" dirty="0" smtClean="0">
                <a:solidFill>
                  <a:schemeClr val="bg1"/>
                </a:solidFill>
              </a:rPr>
              <a:t>. for suitable choices of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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endParaRPr lang="en-US" sz="3200" dirty="0" smtClean="0">
              <a:solidFill>
                <a:srgbClr val="FFFF00"/>
              </a:solidFill>
            </a:endParaRPr>
          </a:p>
          <a:p>
            <a:pPr lvl="0">
              <a:spcBef>
                <a:spcPct val="0"/>
              </a:spcBef>
              <a:defRPr/>
            </a:pPr>
            <a:r>
              <a:rPr lang="en-US" dirty="0" smtClean="0">
                <a:solidFill>
                  <a:srgbClr val="FFFF00"/>
                </a:solidFill>
              </a:rPr>
              <a:t>Taskar </a:t>
            </a:r>
            <a:r>
              <a:rPr lang="en-US" i="1" dirty="0" smtClean="0">
                <a:solidFill>
                  <a:srgbClr val="FFFF00"/>
                </a:solidFill>
              </a:rPr>
              <a:t>et al</a:t>
            </a:r>
            <a:r>
              <a:rPr lang="en-US" dirty="0" smtClean="0">
                <a:solidFill>
                  <a:srgbClr val="FFFF00"/>
                </a:solidFill>
              </a:rPr>
              <a:t>., “</a:t>
            </a:r>
            <a:r>
              <a:rPr lang="en-IN" dirty="0" smtClean="0">
                <a:solidFill>
                  <a:srgbClr val="FFFF00"/>
                </a:solidFill>
                <a:hlinkClick r:id="rId2"/>
              </a:rPr>
              <a:t>Max-Margin Markov Networks</a:t>
            </a:r>
            <a:r>
              <a:rPr lang="en-US" dirty="0" smtClean="0">
                <a:solidFill>
                  <a:srgbClr val="FFFF00"/>
                </a:solidFill>
              </a:rPr>
              <a:t>” NIPS 03</a:t>
            </a:r>
          </a:p>
          <a:p>
            <a:pPr lvl="0">
              <a:spcBef>
                <a:spcPct val="0"/>
              </a:spcBef>
              <a:defRPr/>
            </a:pPr>
            <a:r>
              <a:rPr lang="en-US" dirty="0" smtClean="0">
                <a:solidFill>
                  <a:srgbClr val="FFFF00"/>
                </a:solidFill>
              </a:rPr>
              <a:t>Tsochantaridis </a:t>
            </a:r>
            <a:r>
              <a:rPr lang="en-US" i="1" dirty="0" smtClean="0">
                <a:solidFill>
                  <a:srgbClr val="FFFF00"/>
                </a:solidFill>
              </a:rPr>
              <a:t>et al</a:t>
            </a:r>
            <a:r>
              <a:rPr lang="en-US" dirty="0" smtClean="0">
                <a:solidFill>
                  <a:srgbClr val="FFFF00"/>
                </a:solidFill>
              </a:rPr>
              <a:t>., “</a:t>
            </a:r>
            <a:r>
              <a:rPr lang="en-IN" dirty="0" smtClean="0">
                <a:solidFill>
                  <a:srgbClr val="FFFF00"/>
                </a:solidFill>
                <a:hlinkClick r:id="rId3"/>
              </a:rPr>
              <a:t>Large Margin Methods for Structured &amp; Interdependent  Output Variables</a:t>
            </a:r>
            <a:r>
              <a:rPr lang="en-US" dirty="0" smtClean="0">
                <a:solidFill>
                  <a:srgbClr val="FFFF00"/>
                </a:solidFill>
              </a:rPr>
              <a:t>” JMLR 05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defRPr/>
            </a:pPr>
            <a:endParaRPr lang="en-US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dirty="0" smtClean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Multi-Class SVM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 Minimize	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f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	</a:t>
            </a:r>
            <a:r>
              <a:rPr lang="en-US" sz="3200" dirty="0" smtClean="0">
                <a:solidFill>
                  <a:schemeClr val="bg1"/>
                </a:solidFill>
              </a:rPr>
              <a:t>½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|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f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|</a:t>
            </a:r>
            <a:r>
              <a:rPr lang="en-US" sz="3200" baseline="30000" dirty="0" smtClean="0">
                <a:solidFill>
                  <a:schemeClr val="bg1"/>
                </a:solidFill>
                <a:sym typeface="Symbol"/>
              </a:rPr>
              <a:t>2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+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C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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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 </a:t>
            </a: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  such that		</a:t>
            </a:r>
            <a:r>
              <a:rPr lang="en-US" sz="3200" i="1" dirty="0" smtClean="0">
                <a:solidFill>
                  <a:schemeClr val="bg1"/>
                </a:solidFill>
              </a:rPr>
              <a:t>f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,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)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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</a:rPr>
              <a:t>f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,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dirty="0" smtClean="0">
                <a:solidFill>
                  <a:schemeClr val="bg1"/>
                </a:solidFill>
              </a:rPr>
              <a:t>) +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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,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dirty="0" smtClean="0">
                <a:solidFill>
                  <a:schemeClr val="bg1"/>
                </a:solidFill>
              </a:rPr>
              <a:t>) –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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 	</a:t>
            </a:r>
            <a:r>
              <a:rPr lang="en-US" sz="3200" b="1" dirty="0" smtClean="0">
                <a:solidFill>
                  <a:schemeClr val="bg1"/>
                </a:solidFill>
              </a:rPr>
              <a:t> 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 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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			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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</a:t>
            </a:r>
            <a:r>
              <a:rPr lang="en-US" sz="3200" dirty="0" smtClean="0">
                <a:solidFill>
                  <a:schemeClr val="bg1"/>
                </a:solidFill>
              </a:rPr>
              <a:t> 0</a:t>
            </a:r>
          </a:p>
          <a:p>
            <a:pPr>
              <a:spcBef>
                <a:spcPct val="0"/>
              </a:spcBef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Prediction	argmax</a:t>
            </a:r>
            <a:r>
              <a:rPr lang="en-US" sz="3200" b="1" baseline="-25000" dirty="0" smtClean="0">
                <a:solidFill>
                  <a:schemeClr val="bg1"/>
                </a:solidFill>
              </a:rPr>
              <a:t>y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</a:rPr>
              <a:t>f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dirty="0" smtClean="0">
                <a:solidFill>
                  <a:schemeClr val="bg1"/>
                </a:solidFill>
              </a:rPr>
              <a:t>,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dirty="0" smtClean="0">
                <a:solidFill>
                  <a:schemeClr val="bg1"/>
                </a:solidFill>
              </a:rPr>
              <a:t>) 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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,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dirty="0" smtClean="0">
                <a:solidFill>
                  <a:schemeClr val="bg1"/>
                </a:solidFill>
              </a:rPr>
              <a:t>) 		= 1 –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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y</a:t>
            </a:r>
            <a:r>
              <a:rPr lang="en-US" sz="3200" i="1" baseline="-40000" dirty="0" smtClean="0">
                <a:solidFill>
                  <a:schemeClr val="bg1"/>
                </a:solidFill>
              </a:rPr>
              <a:t>i</a:t>
            </a:r>
            <a:r>
              <a:rPr lang="en-US" sz="3200" baseline="-25000" dirty="0" smtClean="0">
                <a:solidFill>
                  <a:schemeClr val="bg1"/>
                </a:solidFill>
              </a:rPr>
              <a:t>,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y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 </a:t>
            </a: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</a:rPr>
              <a:t>f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dirty="0" smtClean="0">
                <a:solidFill>
                  <a:schemeClr val="bg1"/>
                </a:solidFill>
              </a:rPr>
              <a:t>,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dirty="0" smtClean="0">
                <a:solidFill>
                  <a:schemeClr val="bg1"/>
                </a:solidFill>
              </a:rPr>
              <a:t>) 		=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w</a:t>
            </a:r>
            <a:r>
              <a:rPr lang="en-US" sz="3200" i="1" baseline="30000" dirty="0" smtClean="0">
                <a:solidFill>
                  <a:schemeClr val="bg1"/>
                </a:solidFill>
                <a:sym typeface="Symbol"/>
              </a:rPr>
              <a:t>t</a:t>
            </a:r>
            <a:r>
              <a:rPr lang="en-US" sz="3200" dirty="0" smtClean="0">
                <a:solidFill>
                  <a:schemeClr val="bg1"/>
                </a:solidFill>
              </a:rPr>
              <a:t> [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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dirty="0" smtClean="0">
                <a:solidFill>
                  <a:schemeClr val="bg1"/>
                </a:solidFill>
              </a:rPr>
              <a:t>)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</a:t>
            </a:r>
            <a:r>
              <a:rPr lang="en-US" sz="3200" dirty="0" smtClean="0">
                <a:solidFill>
                  <a:schemeClr val="bg1"/>
                </a:solidFill>
              </a:rPr>
              <a:t> 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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dirty="0" smtClean="0">
                <a:solidFill>
                  <a:schemeClr val="bg1"/>
                </a:solidFill>
              </a:rPr>
              <a:t>) ]</a:t>
            </a:r>
          </a:p>
          <a:p>
            <a:pPr lvl="0">
              <a:spcBef>
                <a:spcPct val="0"/>
              </a:spcBef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			=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w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y</a:t>
            </a:r>
            <a:r>
              <a:rPr lang="en-US" sz="3200" i="1" baseline="30000" dirty="0" smtClean="0">
                <a:solidFill>
                  <a:schemeClr val="bg1"/>
                </a:solidFill>
                <a:sym typeface="Symbol"/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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dirty="0" smtClean="0">
                <a:solidFill>
                  <a:schemeClr val="bg1"/>
                </a:solidFill>
              </a:rPr>
              <a:t>)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	(assuming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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dirty="0" smtClean="0">
                <a:solidFill>
                  <a:schemeClr val="bg1"/>
                </a:solidFill>
              </a:rPr>
              <a:t>)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=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b="1" dirty="0" err="1" smtClean="0">
                <a:solidFill>
                  <a:schemeClr val="bg1"/>
                </a:solidFill>
                <a:sym typeface="Symbol"/>
              </a:rPr>
              <a:t>e</a:t>
            </a:r>
            <a:r>
              <a:rPr lang="en-US" sz="3200" i="1" baseline="-25000" dirty="0" err="1" smtClean="0">
                <a:solidFill>
                  <a:schemeClr val="bg1"/>
                </a:solidFill>
              </a:rPr>
              <a:t>y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)</a:t>
            </a:r>
            <a:endParaRPr lang="en-US" sz="2000" dirty="0" smtClean="0">
              <a:solidFill>
                <a:srgbClr val="FFFF00"/>
              </a:solidFill>
            </a:endParaRPr>
          </a:p>
          <a:p>
            <a:pPr lvl="0">
              <a:spcBef>
                <a:spcPct val="0"/>
              </a:spcBef>
              <a:defRPr/>
            </a:pPr>
            <a:endParaRPr lang="en-US" sz="2000" dirty="0" smtClean="0">
              <a:solidFill>
                <a:srgbClr val="FFFF00"/>
              </a:solidFill>
            </a:endParaRPr>
          </a:p>
          <a:p>
            <a:pPr lvl="0">
              <a:spcBef>
                <a:spcPct val="0"/>
              </a:spcBef>
              <a:defRPr/>
            </a:pPr>
            <a:r>
              <a:rPr lang="en-US" sz="2000" dirty="0" smtClean="0">
                <a:solidFill>
                  <a:srgbClr val="FFFF00"/>
                </a:solidFill>
              </a:rPr>
              <a:t>Weston and Watkin, “</a:t>
            </a:r>
            <a:r>
              <a:rPr lang="en-IN" sz="2000" dirty="0" smtClean="0">
                <a:solidFill>
                  <a:srgbClr val="FFFF00"/>
                </a:solidFill>
                <a:hlinkClick r:id="rId2"/>
              </a:rPr>
              <a:t>SVMs for Multi-Class Pattern Recognition</a:t>
            </a:r>
            <a:r>
              <a:rPr lang="en-US" sz="2000" dirty="0" smtClean="0">
                <a:solidFill>
                  <a:srgbClr val="FFFF00"/>
                </a:solidFill>
              </a:rPr>
              <a:t>” ESANN 99</a:t>
            </a:r>
          </a:p>
          <a:p>
            <a:pPr lvl="0">
              <a:spcBef>
                <a:spcPct val="0"/>
              </a:spcBef>
              <a:defRPr/>
            </a:pPr>
            <a:r>
              <a:rPr lang="en-US" sz="2000" dirty="0" smtClean="0">
                <a:solidFill>
                  <a:srgbClr val="FFFF00"/>
                </a:solidFill>
              </a:rPr>
              <a:t>Bordes </a:t>
            </a:r>
            <a:r>
              <a:rPr lang="en-US" sz="2000" i="1" dirty="0" smtClean="0">
                <a:solidFill>
                  <a:srgbClr val="FFFF00"/>
                </a:solidFill>
              </a:rPr>
              <a:t>et al</a:t>
            </a:r>
            <a:r>
              <a:rPr lang="en-US" sz="2000" dirty="0" smtClean="0">
                <a:solidFill>
                  <a:srgbClr val="FFFF00"/>
                </a:solidFill>
              </a:rPr>
              <a:t>., “</a:t>
            </a:r>
            <a:r>
              <a:rPr lang="en-IN" sz="2000" dirty="0" smtClean="0">
                <a:solidFill>
                  <a:srgbClr val="FFFF00"/>
                </a:solidFill>
                <a:hlinkClick r:id="rId3"/>
              </a:rPr>
              <a:t>LaRank</a:t>
            </a:r>
            <a:r>
              <a:rPr lang="en-US" sz="2000" dirty="0" smtClean="0">
                <a:solidFill>
                  <a:srgbClr val="FFFF00"/>
                </a:solidFill>
              </a:rPr>
              <a:t>” ICML 07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 Multi-Class Primal, Dual &amp; Prediction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itle 1"/>
              <p:cNvSpPr txBox="1">
                <a:spLocks/>
              </p:cNvSpPr>
              <p:nvPr/>
            </p:nvSpPr>
            <p:spPr>
              <a:xfrm>
                <a:off x="214282" y="1071546"/>
                <a:ext cx="8929718" cy="5572164"/>
              </a:xfrm>
              <a:prstGeom prst="rect">
                <a:avLst/>
              </a:prstGeom>
            </p:spPr>
            <p:txBody>
              <a:bodyPr vert="horz" lIns="91440" tIns="45720" rIns="91440" bIns="45720" rtlCol="0" anchor="t" anchorCtr="0">
                <a:noAutofit/>
              </a:bodyPr>
              <a:lstStyle/>
              <a:p>
                <a:pPr>
                  <a:spcBef>
                    <a:spcPct val="0"/>
                  </a:spcBef>
                  <a:buFont typeface="Arial" pitchFamily="34" charset="0"/>
                  <a:buChar char="•"/>
                  <a:defRPr/>
                </a:pPr>
                <a:r>
                  <a:rPr lang="en-US" sz="3200" dirty="0" smtClean="0">
                    <a:solidFill>
                      <a:schemeClr val="bg1"/>
                    </a:solidFill>
                    <a:sym typeface="Symbol"/>
                  </a:rPr>
                  <a:t> </a:t>
                </a:r>
                <a:r>
                  <a:rPr lang="en-US" sz="3200" i="1" dirty="0" smtClean="0">
                    <a:solidFill>
                      <a:schemeClr val="bg1"/>
                    </a:solidFill>
                    <a:sym typeface="Symbol"/>
                  </a:rPr>
                  <a:t>P</a:t>
                </a:r>
                <a:r>
                  <a:rPr lang="en-US" sz="3200" dirty="0" smtClean="0">
                    <a:solidFill>
                      <a:schemeClr val="bg1"/>
                    </a:solidFill>
                    <a:sym typeface="Symbol"/>
                  </a:rPr>
                  <a:t>=</a:t>
                </a:r>
                <a:r>
                  <a:rPr lang="en-US" sz="3200" dirty="0" err="1" smtClean="0">
                    <a:solidFill>
                      <a:schemeClr val="bg1"/>
                    </a:solidFill>
                    <a:sym typeface="Symbol"/>
                  </a:rPr>
                  <a:t>Min</a:t>
                </a:r>
                <a:r>
                  <a:rPr lang="en-US" sz="3200" b="1" baseline="-25000" dirty="0" err="1" smtClean="0">
                    <a:solidFill>
                      <a:schemeClr val="bg1"/>
                    </a:solidFill>
                    <a:sym typeface="Symbol"/>
                  </a:rPr>
                  <a:t>w</a:t>
                </a:r>
                <a:r>
                  <a:rPr lang="en-US" sz="3200" i="1" baseline="-25000" dirty="0" smtClean="0">
                    <a:solidFill>
                      <a:schemeClr val="bg1"/>
                    </a:solidFill>
                    <a:sym typeface="Symbol"/>
                  </a:rPr>
                  <a:t>,</a:t>
                </a:r>
                <a:r>
                  <a:rPr lang="en-US" sz="3200" b="1" baseline="-25000" dirty="0" smtClean="0">
                    <a:solidFill>
                      <a:schemeClr val="bg1"/>
                    </a:solidFill>
                    <a:sym typeface="Symbol"/>
                  </a:rPr>
                  <a:t></a:t>
                </a:r>
                <a:r>
                  <a:rPr lang="en-US" sz="3200" dirty="0" smtClean="0">
                    <a:solidFill>
                      <a:schemeClr val="bg1"/>
                    </a:solidFill>
                    <a:sym typeface="Symbol"/>
                  </a:rPr>
                  <a:t>	</a:t>
                </a:r>
                <a:r>
                  <a:rPr lang="en-US" sz="3200" dirty="0" smtClean="0">
                    <a:solidFill>
                      <a:schemeClr val="bg1"/>
                    </a:solidFill>
                  </a:rPr>
                  <a:t>½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/>
                          </a:rPr>
                        </m:ctrlPr>
                      </m:naryPr>
                      <m:sub>
                        <m: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/>
                          </a:rPr>
                          <m:t>𝑘</m:t>
                        </m:r>
                      </m:sub>
                      <m:sup/>
                      <m:e>
                        <m:sSubSup>
                          <m:sSubSupPr>
                            <m:ctrlPr>
                              <a:rPr lang="en-US" sz="3200" b="0" i="1" smtClean="0">
                                <a:solidFill>
                                  <a:schemeClr val="bg1"/>
                                </a:solidFill>
                                <a:latin typeface="Cambria Math"/>
                              </a:rPr>
                            </m:ctrlPr>
                          </m:sSubSupPr>
                          <m:e>
                            <m:r>
                              <a:rPr lang="en-US" sz="3200" b="1" i="0" smtClean="0">
                                <a:solidFill>
                                  <a:schemeClr val="bg1"/>
                                </a:solidFill>
                                <a:latin typeface="Cambria Math"/>
                              </a:rPr>
                              <m:t>𝐰</m:t>
                            </m:r>
                          </m:e>
                          <m:sub>
                            <m:r>
                              <a:rPr lang="en-US" sz="3200" b="0" i="1" smtClean="0">
                                <a:solidFill>
                                  <a:schemeClr val="bg1"/>
                                </a:solidFill>
                                <a:latin typeface="Cambria Math"/>
                              </a:rPr>
                              <m:t>𝑘</m:t>
                            </m:r>
                          </m:sub>
                          <m:sup>
                            <m:r>
                              <a:rPr lang="en-US" sz="3200" b="0" i="1" smtClean="0">
                                <a:solidFill>
                                  <a:schemeClr val="bg1"/>
                                </a:solidFill>
                                <a:latin typeface="Cambria Math"/>
                              </a:rPr>
                              <m:t>𝑡</m:t>
                            </m:r>
                          </m:sup>
                        </m:sSubSup>
                        <m:sSub>
                          <m:sSubPr>
                            <m:ctrlPr>
                              <a:rPr lang="en-US" sz="3200" b="0" i="1" smtClean="0">
                                <a:solidFill>
                                  <a:schemeClr val="bg1"/>
                                </a:solidFill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sz="3200" b="1" i="0" smtClean="0">
                                <a:solidFill>
                                  <a:schemeClr val="bg1"/>
                                </a:solidFill>
                                <a:latin typeface="Cambria Math"/>
                              </a:rPr>
                              <m:t>𝐰</m:t>
                            </m:r>
                          </m:e>
                          <m:sub>
                            <m:r>
                              <a:rPr lang="en-US" sz="3200" b="0" i="1" smtClean="0">
                                <a:solidFill>
                                  <a:schemeClr val="bg1"/>
                                </a:solidFill>
                                <a:latin typeface="Cambria Math"/>
                              </a:rPr>
                              <m:t>𝑘</m:t>
                            </m:r>
                          </m:sub>
                        </m:sSub>
                        <m: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/>
                          </a:rPr>
                          <m:t>+</m:t>
                        </m:r>
                        <m: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/>
                          </a:rPr>
                          <m:t>𝐶</m:t>
                        </m:r>
                        <m:nary>
                          <m:naryPr>
                            <m:chr m:val="∑"/>
                            <m:supHide m:val="on"/>
                            <m:ctrlPr>
                              <a:rPr lang="en-US" sz="3200" b="0" i="1" smtClean="0">
                                <a:solidFill>
                                  <a:schemeClr val="bg1"/>
                                </a:solidFill>
                                <a:latin typeface="Cambria Math"/>
                              </a:rPr>
                            </m:ctrlPr>
                          </m:naryPr>
                          <m:sub>
                            <m:r>
                              <a:rPr lang="en-US" sz="3200" b="0" i="1" smtClean="0">
                                <a:solidFill>
                                  <a:schemeClr val="bg1"/>
                                </a:solidFill>
                                <a:latin typeface="Cambria Math"/>
                              </a:rPr>
                              <m:t>𝑖</m:t>
                            </m:r>
                          </m:sub>
                          <m:sup/>
                          <m:e>
                            <m:sSub>
                              <m:sSubPr>
                                <m:ctrlPr>
                                  <a:rPr lang="en-US" sz="3200" b="0" i="1" smtClean="0">
                                    <a:solidFill>
                                      <a:schemeClr val="bg1"/>
                                    </a:solidFill>
                                    <a:latin typeface="Cambria Math"/>
                                  </a:rPr>
                                </m:ctrlPr>
                              </m:sSubPr>
                              <m:e>
                                <m:r>
                                  <a:rPr lang="en-US" sz="3200" b="0" i="1" smtClean="0">
                                    <a:solidFill>
                                      <a:schemeClr val="bg1"/>
                                    </a:solidFill>
                                    <a:latin typeface="Cambria Math"/>
                                  </a:rPr>
                                  <m:t>𝜉</m:t>
                                </m:r>
                              </m:e>
                              <m:sub>
                                <m:r>
                                  <a:rPr lang="en-US" sz="3200" b="0" i="1" smtClean="0">
                                    <a:solidFill>
                                      <a:schemeClr val="bg1"/>
                                    </a:solidFill>
                                    <a:latin typeface="Cambria Math"/>
                                  </a:rPr>
                                  <m:t>𝑖</m:t>
                                </m:r>
                              </m:sub>
                            </m:sSub>
                          </m:e>
                        </m:nary>
                      </m:e>
                    </m:nary>
                  </m:oMath>
                </a14:m>
                <a:r>
                  <a:rPr lang="en-US" sz="3200" i="1" baseline="-25000" dirty="0" smtClean="0">
                    <a:solidFill>
                      <a:schemeClr val="bg1"/>
                    </a:solidFill>
                    <a:sym typeface="Symbol"/>
                  </a:rPr>
                  <a:t> </a:t>
                </a:r>
                <a:endParaRPr lang="en-US" sz="3200" dirty="0" smtClean="0">
                  <a:solidFill>
                    <a:schemeClr val="bg1"/>
                  </a:solidFill>
                </a:endParaRPr>
              </a:p>
              <a:p>
                <a:pPr>
                  <a:spcBef>
                    <a:spcPct val="0"/>
                  </a:spcBef>
                  <a:defRPr/>
                </a:pPr>
                <a:r>
                  <a:rPr lang="en-US" sz="3200" dirty="0" smtClean="0">
                    <a:solidFill>
                      <a:schemeClr val="bg1"/>
                    </a:solidFill>
                  </a:rPr>
                  <a:t>   s. t.		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/>
                          </a:rPr>
                        </m:ctrlPr>
                      </m:sSubSupPr>
                      <m:e>
                        <m:r>
                          <a:rPr lang="en-US" sz="3200" b="1" i="0" smtClean="0">
                            <a:solidFill>
                              <a:schemeClr val="bg1"/>
                            </a:solidFill>
                            <a:latin typeface="Cambria Math"/>
                          </a:rPr>
                          <m:t>𝐰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sz="3200" b="0" i="0" smtClean="0">
                            <a:solidFill>
                              <a:schemeClr val="bg1"/>
                            </a:solidFill>
                            <a:latin typeface="Cambria Math"/>
                          </a:rPr>
                          <m:t>y</m:t>
                        </m:r>
                      </m:sub>
                      <m:sup>
                        <m: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/>
                          </a:rPr>
                          <m:t>𝑡</m:t>
                        </m:r>
                      </m:sup>
                    </m:sSubSup>
                    <m:r>
                      <a:rPr lang="en-US" sz="3200" b="1" i="0" smtClean="0">
                        <a:solidFill>
                          <a:schemeClr val="bg1"/>
                        </a:solidFill>
                        <a:latin typeface="Cambria Math"/>
                      </a:rPr>
                      <m:t>𝛟</m:t>
                    </m:r>
                    <m:d>
                      <m:dPr>
                        <m:ctrlP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3200" b="0" i="1" smtClean="0">
                                <a:solidFill>
                                  <a:schemeClr val="bg1"/>
                                </a:solidFill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sz="3200" b="1" i="0" smtClean="0">
                                <a:solidFill>
                                  <a:schemeClr val="bg1"/>
                                </a:solidFill>
                                <a:latin typeface="Cambria Math"/>
                              </a:rPr>
                              <m:t>𝐱</m:t>
                            </m:r>
                          </m:e>
                          <m:sub>
                            <m:r>
                              <a:rPr lang="en-US" sz="3200" b="0" i="1" smtClean="0">
                                <a:solidFill>
                                  <a:schemeClr val="bg1"/>
                                </a:solidFill>
                                <a:latin typeface="Cambria Math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3200" b="0" i="1" smtClean="0">
                        <a:solidFill>
                          <a:schemeClr val="bg1"/>
                        </a:solidFill>
                        <a:latin typeface="Cambria Math"/>
                      </a:rPr>
                      <m:t>≥</m:t>
                    </m:r>
                    <m:sSubSup>
                      <m:sSubSupPr>
                        <m:ctrlP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/>
                          </a:rPr>
                        </m:ctrlPr>
                      </m:sSubSupPr>
                      <m:e>
                        <m:r>
                          <a:rPr lang="en-US" sz="3200" b="1" i="0" smtClean="0">
                            <a:solidFill>
                              <a:schemeClr val="bg1"/>
                            </a:solidFill>
                            <a:latin typeface="Cambria Math"/>
                          </a:rPr>
                          <m:t>𝐰</m:t>
                        </m:r>
                      </m:e>
                      <m:sub>
                        <m: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/>
                          </a:rPr>
                          <m:t>𝑦</m:t>
                        </m:r>
                      </m:sub>
                      <m:sup>
                        <m: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/>
                          </a:rPr>
                          <m:t>𝑡</m:t>
                        </m:r>
                      </m:sup>
                    </m:sSubSup>
                    <m:r>
                      <a:rPr lang="en-US" sz="3200" b="1" i="0" smtClean="0">
                        <a:solidFill>
                          <a:schemeClr val="bg1"/>
                        </a:solidFill>
                        <a:latin typeface="Cambria Math"/>
                      </a:rPr>
                      <m:t>𝛟</m:t>
                    </m:r>
                    <m:d>
                      <m:dPr>
                        <m:ctrlP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3200" b="0" i="1" smtClean="0">
                                <a:solidFill>
                                  <a:schemeClr val="bg1"/>
                                </a:solidFill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sz="3200" b="1" i="0" smtClean="0">
                                <a:solidFill>
                                  <a:schemeClr val="bg1"/>
                                </a:solidFill>
                                <a:latin typeface="Cambria Math"/>
                              </a:rPr>
                              <m:t>𝐱</m:t>
                            </m:r>
                          </m:e>
                          <m:sub>
                            <m:r>
                              <a:rPr lang="en-US" sz="3200" b="0" i="1" smtClean="0">
                                <a:solidFill>
                                  <a:schemeClr val="bg1"/>
                                </a:solidFill>
                                <a:latin typeface="Cambria Math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3200" b="0" i="1" smtClean="0">
                        <a:solidFill>
                          <a:schemeClr val="bg1"/>
                        </a:solidFill>
                        <a:latin typeface="Cambria Math"/>
                      </a:rPr>
                      <m:t>+1−</m:t>
                    </m:r>
                    <m:sSub>
                      <m:sSubPr>
                        <m:ctrlP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/>
                          </a:rPr>
                        </m:ctrlPr>
                      </m:sSubPr>
                      <m:e>
                        <m: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/>
                          </a:rPr>
                          <m:t>𝜉</m:t>
                        </m:r>
                      </m:e>
                      <m:sub>
                        <m: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/>
                          </a:rPr>
                          <m:t>𝑖</m:t>
                        </m:r>
                      </m:sub>
                    </m:sSub>
                    <m:r>
                      <a:rPr lang="en-US" sz="3200" b="0" i="1" smtClean="0">
                        <a:solidFill>
                          <a:schemeClr val="bg1"/>
                        </a:solidFill>
                        <a:latin typeface="Cambria Math"/>
                      </a:rPr>
                      <m:t> ∀</m:t>
                    </m:r>
                    <m:r>
                      <a:rPr lang="en-US" sz="3200" b="0" i="1" smtClean="0">
                        <a:solidFill>
                          <a:schemeClr val="bg1"/>
                        </a:solidFill>
                        <a:latin typeface="Cambria Math"/>
                      </a:rPr>
                      <m:t>𝑖</m:t>
                    </m:r>
                    <m:r>
                      <a:rPr lang="en-US" sz="3200" b="0" i="1" smtClean="0">
                        <a:solidFill>
                          <a:schemeClr val="bg1"/>
                        </a:solidFill>
                        <a:latin typeface="Cambria Math"/>
                      </a:rPr>
                      <m:t>,</m:t>
                    </m:r>
                    <m:r>
                      <a:rPr lang="en-US" sz="3200" b="0" i="1" smtClean="0">
                        <a:solidFill>
                          <a:schemeClr val="bg1"/>
                        </a:solidFill>
                        <a:latin typeface="Cambria Math"/>
                      </a:rPr>
                      <m:t>𝑦</m:t>
                    </m:r>
                    <m:r>
                      <a:rPr lang="en-US" sz="3200" b="0" i="1" smtClean="0">
                        <a:solidFill>
                          <a:schemeClr val="bg1"/>
                        </a:solidFill>
                        <a:latin typeface="Cambria Math"/>
                      </a:rPr>
                      <m:t>≠</m:t>
                    </m:r>
                    <m:sSub>
                      <m:sSubPr>
                        <m:ctrlP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/>
                          </a:rPr>
                        </m:ctrlPr>
                      </m:sSubPr>
                      <m:e>
                        <m: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/>
                          </a:rPr>
                          <m:t>𝑦</m:t>
                        </m:r>
                      </m:e>
                      <m:sub>
                        <m: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/>
                          </a:rPr>
                          <m:t>𝑖</m:t>
                        </m:r>
                      </m:sub>
                    </m:sSub>
                  </m:oMath>
                </a14:m>
                <a:endParaRPr lang="en-US" sz="3200" b="1" dirty="0" smtClean="0">
                  <a:solidFill>
                    <a:schemeClr val="bg1"/>
                  </a:solidFill>
                  <a:sym typeface="Symbol"/>
                </a:endParaRPr>
              </a:p>
              <a:p>
                <a:pPr>
                  <a:spcBef>
                    <a:spcPct val="0"/>
                  </a:spcBef>
                  <a:defRPr/>
                </a:pPr>
                <a:r>
                  <a:rPr lang="en-US" sz="3200" b="1" dirty="0">
                    <a:solidFill>
                      <a:schemeClr val="bg1"/>
                    </a:solidFill>
                    <a:sym typeface="Symbol"/>
                  </a:rPr>
                  <a:t>	</a:t>
                </a:r>
                <a:r>
                  <a:rPr lang="en-US" sz="3200" b="1" dirty="0" smtClean="0">
                    <a:solidFill>
                      <a:schemeClr val="bg1"/>
                    </a:solidFill>
                    <a:sym typeface="Symbol"/>
                  </a:rPr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/>
                            <a:sym typeface="Symbol"/>
                          </a:rPr>
                        </m:ctrlPr>
                      </m:sSubPr>
                      <m:e>
                        <m: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/>
                            <a:sym typeface="Symbol"/>
                          </a:rPr>
                          <m:t>𝜉</m:t>
                        </m:r>
                      </m:e>
                      <m:sub>
                        <m: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/>
                            <a:sym typeface="Symbol"/>
                          </a:rPr>
                          <m:t>𝑖</m:t>
                        </m:r>
                      </m:sub>
                    </m:sSub>
                    <m:r>
                      <a:rPr lang="en-US" sz="3200" b="0" i="1" smtClean="0">
                        <a:solidFill>
                          <a:schemeClr val="bg1"/>
                        </a:solidFill>
                        <a:latin typeface="Cambria Math"/>
                        <a:sym typeface="Symbol"/>
                      </a:rPr>
                      <m:t>≥0                                              ∀</m:t>
                    </m:r>
                    <m:r>
                      <a:rPr lang="en-US" sz="3200" b="0" i="1" smtClean="0">
                        <a:solidFill>
                          <a:schemeClr val="bg1"/>
                        </a:solidFill>
                        <a:latin typeface="Cambria Math"/>
                        <a:sym typeface="Symbol"/>
                      </a:rPr>
                      <m:t>𝑖</m:t>
                    </m:r>
                  </m:oMath>
                </a14:m>
                <a:endParaRPr lang="en-US" sz="3200" dirty="0" smtClean="0">
                  <a:solidFill>
                    <a:schemeClr val="bg1"/>
                  </a:solidFill>
                  <a:sym typeface="Symbol"/>
                </a:endParaRPr>
              </a:p>
              <a:p>
                <a:pPr>
                  <a:spcBef>
                    <a:spcPct val="0"/>
                  </a:spcBef>
                  <a:defRPr/>
                </a:pPr>
                <a:endParaRPr lang="en-US" sz="3200" dirty="0" smtClean="0">
                  <a:solidFill>
                    <a:schemeClr val="bg1"/>
                  </a:solidFill>
                </a:endParaRPr>
              </a:p>
              <a:p>
                <a:pPr>
                  <a:spcBef>
                    <a:spcPct val="0"/>
                  </a:spcBef>
                  <a:buFont typeface="Arial" pitchFamily="34" charset="0"/>
                  <a:buChar char="•"/>
                  <a:defRPr/>
                </a:pPr>
                <a:r>
                  <a:rPr lang="en-US" sz="3200" dirty="0" smtClean="0">
                    <a:solidFill>
                      <a:schemeClr val="bg1"/>
                    </a:solidFill>
                  </a:rPr>
                  <a:t> </a:t>
                </a:r>
                <a:r>
                  <a:rPr lang="en-US" sz="3200" i="1" dirty="0" smtClean="0">
                    <a:solidFill>
                      <a:schemeClr val="bg1"/>
                    </a:solidFill>
                  </a:rPr>
                  <a:t>D</a:t>
                </a:r>
                <a:r>
                  <a:rPr lang="en-US" sz="3200" dirty="0" smtClean="0">
                    <a:solidFill>
                      <a:schemeClr val="bg1"/>
                    </a:solidFill>
                  </a:rPr>
                  <a:t>=Max</a:t>
                </a:r>
                <a:r>
                  <a:rPr lang="en-US" sz="3200" b="1" baseline="-25000" dirty="0" smtClean="0">
                    <a:solidFill>
                      <a:schemeClr val="bg1"/>
                    </a:solidFill>
                    <a:sym typeface="Symbol"/>
                  </a:rPr>
                  <a:t></a:t>
                </a:r>
                <a:r>
                  <a:rPr lang="en-US" sz="3200" dirty="0" smtClean="0">
                    <a:solidFill>
                      <a:schemeClr val="bg1"/>
                    </a:solidFill>
                    <a:sym typeface="Symbol"/>
                  </a:rPr>
                  <a:t>	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/>
                            <a:sym typeface="Symbol"/>
                          </a:rPr>
                        </m:ctrlPr>
                      </m:naryPr>
                      <m:sub>
                        <m: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/>
                            <a:sym typeface="Symbol"/>
                          </a:rPr>
                          <m:t>𝑖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sz="3200" b="0" i="1" smtClean="0">
                                <a:solidFill>
                                  <a:schemeClr val="bg1"/>
                                </a:solidFill>
                                <a:latin typeface="Cambria Math"/>
                                <a:sym typeface="Symbol"/>
                              </a:rPr>
                            </m:ctrlPr>
                          </m:sSubPr>
                          <m:e>
                            <m:r>
                              <a:rPr lang="en-US" sz="3200" b="0" i="1" smtClean="0">
                                <a:solidFill>
                                  <a:schemeClr val="bg1"/>
                                </a:solidFill>
                                <a:latin typeface="Cambria Math"/>
                                <a:sym typeface="Symbol"/>
                              </a:rPr>
                              <m:t>𝛼</m:t>
                            </m:r>
                          </m:e>
                          <m:sub>
                            <m:r>
                              <a:rPr lang="en-US" sz="3200" b="0" i="1" smtClean="0">
                                <a:solidFill>
                                  <a:schemeClr val="bg1"/>
                                </a:solidFill>
                                <a:latin typeface="Cambria Math"/>
                                <a:sym typeface="Symbol"/>
                              </a:rPr>
                              <m:t>𝑖</m:t>
                            </m:r>
                            <m:sSub>
                              <m:sSubPr>
                                <m:ctrlPr>
                                  <a:rPr lang="en-US" sz="3200" b="0" i="1" smtClean="0">
                                    <a:solidFill>
                                      <a:schemeClr val="bg1"/>
                                    </a:solidFill>
                                    <a:latin typeface="Cambria Math"/>
                                    <a:sym typeface="Symbol"/>
                                  </a:rPr>
                                </m:ctrlPr>
                              </m:sSubPr>
                              <m:e>
                                <m:r>
                                  <a:rPr lang="en-US" sz="3200" b="0" i="1" smtClean="0">
                                    <a:solidFill>
                                      <a:schemeClr val="bg1"/>
                                    </a:solidFill>
                                    <a:latin typeface="Cambria Math"/>
                                    <a:sym typeface="Symbol"/>
                                  </a:rPr>
                                  <m:t>𝑦</m:t>
                                </m:r>
                              </m:e>
                              <m:sub>
                                <m:r>
                                  <a:rPr lang="en-US" sz="3200" b="0" i="1" smtClean="0">
                                    <a:solidFill>
                                      <a:schemeClr val="bg1"/>
                                    </a:solidFill>
                                    <a:latin typeface="Cambria Math"/>
                                    <a:sym typeface="Symbol"/>
                                  </a:rPr>
                                  <m:t>𝑖</m:t>
                                </m:r>
                              </m:sub>
                            </m:sSub>
                          </m:sub>
                        </m:sSub>
                        <m: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/>
                            <a:sym typeface="Symbol"/>
                          </a:rPr>
                          <m:t>−</m:t>
                        </m:r>
                        <m:r>
                          <m:rPr>
                            <m:nor/>
                          </m:rPr>
                          <a:rPr lang="en-US" sz="3200" dirty="0">
                            <a:solidFill>
                              <a:schemeClr val="bg1"/>
                            </a:solidFill>
                          </a:rPr>
                          <m:t>½</m:t>
                        </m:r>
                        <m:nary>
                          <m:naryPr>
                            <m:chr m:val="∑"/>
                            <m:supHide m:val="on"/>
                            <m:ctrlPr>
                              <a:rPr lang="en-US" sz="3200" b="0" i="1" smtClean="0">
                                <a:solidFill>
                                  <a:schemeClr val="bg1"/>
                                </a:solidFill>
                                <a:latin typeface="Cambria Math"/>
                                <a:sym typeface="Symbol"/>
                              </a:rPr>
                            </m:ctrlPr>
                          </m:naryPr>
                          <m:sub>
                            <m:r>
                              <a:rPr lang="en-US" sz="3200" b="0" i="1" smtClean="0">
                                <a:solidFill>
                                  <a:schemeClr val="bg1"/>
                                </a:solidFill>
                                <a:latin typeface="Cambria Math"/>
                                <a:sym typeface="Symbol"/>
                              </a:rPr>
                              <m:t>𝑖𝑗𝑦</m:t>
                            </m:r>
                          </m:sub>
                          <m:sup/>
                          <m:e>
                            <m:sSub>
                              <m:sSubPr>
                                <m:ctrlPr>
                                  <a:rPr lang="en-US" sz="3200" b="0" i="1" smtClean="0">
                                    <a:solidFill>
                                      <a:schemeClr val="bg1"/>
                                    </a:solidFill>
                                    <a:latin typeface="Cambria Math"/>
                                    <a:sym typeface="Symbol"/>
                                  </a:rPr>
                                </m:ctrlPr>
                              </m:sSubPr>
                              <m:e>
                                <m:r>
                                  <a:rPr lang="en-US" sz="3200" b="0" i="1" smtClean="0">
                                    <a:solidFill>
                                      <a:schemeClr val="bg1"/>
                                    </a:solidFill>
                                    <a:latin typeface="Cambria Math"/>
                                    <a:sym typeface="Symbol"/>
                                  </a:rPr>
                                  <m:t>𝛼</m:t>
                                </m:r>
                              </m:e>
                              <m:sub>
                                <m:r>
                                  <a:rPr lang="en-US" sz="3200" b="0" i="1" smtClean="0">
                                    <a:solidFill>
                                      <a:schemeClr val="bg1"/>
                                    </a:solidFill>
                                    <a:latin typeface="Cambria Math"/>
                                    <a:sym typeface="Symbol"/>
                                  </a:rPr>
                                  <m:t>𝑖𝑦</m:t>
                                </m:r>
                              </m:sub>
                            </m:sSub>
                            <m:sSub>
                              <m:sSubPr>
                                <m:ctrlPr>
                                  <a:rPr lang="en-US" sz="3200" b="0" i="1" smtClean="0">
                                    <a:solidFill>
                                      <a:schemeClr val="bg1"/>
                                    </a:solidFill>
                                    <a:latin typeface="Cambria Math"/>
                                    <a:sym typeface="Symbol"/>
                                  </a:rPr>
                                </m:ctrlPr>
                              </m:sSubPr>
                              <m:e>
                                <m:r>
                                  <a:rPr lang="en-US" sz="3200" b="0" i="1" smtClean="0">
                                    <a:solidFill>
                                      <a:schemeClr val="bg1"/>
                                    </a:solidFill>
                                    <a:latin typeface="Cambria Math"/>
                                    <a:sym typeface="Symbol"/>
                                  </a:rPr>
                                  <m:t>𝛼</m:t>
                                </m:r>
                              </m:e>
                              <m:sub>
                                <m:r>
                                  <a:rPr lang="en-US" sz="3200" b="0" i="1" smtClean="0">
                                    <a:solidFill>
                                      <a:schemeClr val="bg1"/>
                                    </a:solidFill>
                                    <a:latin typeface="Cambria Math"/>
                                    <a:sym typeface="Symbol"/>
                                  </a:rPr>
                                  <m:t>𝑗𝑦</m:t>
                                </m:r>
                              </m:sub>
                            </m:sSub>
                            <m:r>
                              <a:rPr lang="en-US" sz="3200" b="0" i="1" smtClean="0">
                                <a:solidFill>
                                  <a:schemeClr val="bg1"/>
                                </a:solidFill>
                                <a:latin typeface="Cambria Math"/>
                                <a:sym typeface="Symbol"/>
                              </a:rPr>
                              <m:t>𝑘</m:t>
                            </m:r>
                            <m:r>
                              <a:rPr lang="en-US" sz="3200" b="0" i="1" smtClean="0">
                                <a:solidFill>
                                  <a:schemeClr val="bg1"/>
                                </a:solidFill>
                                <a:latin typeface="Cambria Math"/>
                                <a:sym typeface="Symbol"/>
                              </a:rPr>
                              <m:t>(</m:t>
                            </m:r>
                            <m:sSub>
                              <m:sSubPr>
                                <m:ctrlPr>
                                  <a:rPr lang="en-US" sz="3200" b="0" i="1" smtClean="0">
                                    <a:solidFill>
                                      <a:schemeClr val="bg1"/>
                                    </a:solidFill>
                                    <a:latin typeface="Cambria Math"/>
                                    <a:sym typeface="Symbol"/>
                                  </a:rPr>
                                </m:ctrlPr>
                              </m:sSubPr>
                              <m:e>
                                <m:r>
                                  <a:rPr lang="en-US" sz="3200" b="1" i="0" smtClean="0">
                                    <a:solidFill>
                                      <a:schemeClr val="bg1"/>
                                    </a:solidFill>
                                    <a:latin typeface="Cambria Math"/>
                                    <a:sym typeface="Symbol"/>
                                  </a:rPr>
                                  <m:t>𝐱</m:t>
                                </m:r>
                              </m:e>
                              <m:sub>
                                <m:r>
                                  <a:rPr lang="en-US" sz="3200" b="0" i="1" smtClean="0">
                                    <a:solidFill>
                                      <a:schemeClr val="bg1"/>
                                    </a:solidFill>
                                    <a:latin typeface="Cambria Math"/>
                                    <a:sym typeface="Symbol"/>
                                  </a:rPr>
                                  <m:t>𝑖</m:t>
                                </m:r>
                              </m:sub>
                            </m:sSub>
                            <m:r>
                              <a:rPr lang="en-US" sz="3200" b="0" i="1" smtClean="0">
                                <a:solidFill>
                                  <a:schemeClr val="bg1"/>
                                </a:solidFill>
                                <a:latin typeface="Cambria Math"/>
                                <a:sym typeface="Symbol"/>
                              </a:rPr>
                              <m:t>,</m:t>
                            </m:r>
                            <m:sSub>
                              <m:sSubPr>
                                <m:ctrlPr>
                                  <a:rPr lang="en-US" sz="3200" b="0" i="1" smtClean="0">
                                    <a:solidFill>
                                      <a:schemeClr val="bg1"/>
                                    </a:solidFill>
                                    <a:latin typeface="Cambria Math"/>
                                    <a:sym typeface="Symbol"/>
                                  </a:rPr>
                                </m:ctrlPr>
                              </m:sSubPr>
                              <m:e>
                                <m:r>
                                  <a:rPr lang="en-US" sz="3200" b="1" i="0" smtClean="0">
                                    <a:solidFill>
                                      <a:schemeClr val="bg1"/>
                                    </a:solidFill>
                                    <a:latin typeface="Cambria Math"/>
                                    <a:sym typeface="Symbol"/>
                                  </a:rPr>
                                  <m:t>𝐱</m:t>
                                </m:r>
                              </m:e>
                              <m:sub>
                                <m:r>
                                  <a:rPr lang="en-US" sz="3200" b="0" i="1" smtClean="0">
                                    <a:solidFill>
                                      <a:schemeClr val="bg1"/>
                                    </a:solidFill>
                                    <a:latin typeface="Cambria Math"/>
                                    <a:sym typeface="Symbol"/>
                                  </a:rPr>
                                  <m:t>𝑗</m:t>
                                </m:r>
                              </m:sub>
                            </m:sSub>
                            <m:r>
                              <a:rPr lang="en-US" sz="3200" b="0" i="1" smtClean="0">
                                <a:solidFill>
                                  <a:schemeClr val="bg1"/>
                                </a:solidFill>
                                <a:latin typeface="Cambria Math"/>
                                <a:sym typeface="Symbol"/>
                              </a:rPr>
                              <m:t>)</m:t>
                            </m:r>
                          </m:e>
                        </m:nary>
                        <m: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/>
                            <a:sym typeface="Symbol"/>
                          </a:rPr>
                          <m:t> </m:t>
                        </m:r>
                      </m:e>
                    </m:nary>
                  </m:oMath>
                </a14:m>
                <a:r>
                  <a:rPr lang="en-US" sz="3200" dirty="0" smtClean="0">
                    <a:solidFill>
                      <a:schemeClr val="bg1"/>
                    </a:solidFill>
                  </a:rPr>
                  <a:t> </a:t>
                </a:r>
              </a:p>
              <a:p>
                <a:pPr>
                  <a:spcBef>
                    <a:spcPct val="0"/>
                  </a:spcBef>
                  <a:defRPr/>
                </a:pPr>
                <a:r>
                  <a:rPr lang="en-US" sz="3200" dirty="0" smtClean="0">
                    <a:solidFill>
                      <a:schemeClr val="bg1"/>
                    </a:solidFill>
                  </a:rPr>
                  <a:t>   s</a:t>
                </a:r>
                <a:r>
                  <a:rPr lang="en-US" sz="3200" dirty="0">
                    <a:solidFill>
                      <a:schemeClr val="bg1"/>
                    </a:solidFill>
                  </a:rPr>
                  <a:t>. t.		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/>
                          </a:rPr>
                        </m:ctrlPr>
                      </m:naryPr>
                      <m:sub>
                        <m: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/>
                          </a:rPr>
                          <m:t>𝑦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sz="3200" b="0" i="1" smtClean="0">
                                <a:solidFill>
                                  <a:schemeClr val="bg1"/>
                                </a:solidFill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sz="3200" b="0" i="1" smtClean="0">
                                <a:solidFill>
                                  <a:schemeClr val="bg1"/>
                                </a:solidFill>
                                <a:latin typeface="Cambria Math"/>
                              </a:rPr>
                              <m:t>𝛼</m:t>
                            </m:r>
                          </m:e>
                          <m:sub>
                            <m:r>
                              <a:rPr lang="en-US" sz="3200" b="0" i="1" smtClean="0">
                                <a:solidFill>
                                  <a:schemeClr val="bg1"/>
                                </a:solidFill>
                                <a:latin typeface="Cambria Math"/>
                              </a:rPr>
                              <m:t>𝑖𝑦</m:t>
                            </m:r>
                          </m:sub>
                        </m:sSub>
                        <m: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/>
                          </a:rPr>
                          <m:t>=0                                     ∀</m:t>
                        </m:r>
                        <m: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/>
                          </a:rPr>
                          <m:t>𝑖</m:t>
                        </m:r>
                      </m:e>
                    </m:nary>
                  </m:oMath>
                </a14:m>
                <a:endParaRPr lang="en-US" sz="3200" dirty="0">
                  <a:solidFill>
                    <a:schemeClr val="bg1"/>
                  </a:solidFill>
                </a:endParaRPr>
              </a:p>
              <a:p>
                <a:pPr>
                  <a:spcBef>
                    <a:spcPct val="0"/>
                  </a:spcBef>
                  <a:defRPr/>
                </a:pPr>
                <a:r>
                  <a:rPr lang="en-US" sz="3200" dirty="0">
                    <a:solidFill>
                      <a:schemeClr val="bg1"/>
                    </a:solidFill>
                  </a:rPr>
                  <a:t>	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/>
                          </a:rPr>
                        </m:ctrlPr>
                      </m:sSubPr>
                      <m:e>
                        <m: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/>
                          </a:rPr>
                          <m:t>𝛼</m:t>
                        </m:r>
                      </m:e>
                      <m:sub>
                        <m: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/>
                          </a:rPr>
                          <m:t>𝑖𝑦</m:t>
                        </m:r>
                      </m:sub>
                    </m:sSub>
                    <m:r>
                      <a:rPr lang="en-US" sz="3200" b="0" i="1" smtClean="0">
                        <a:solidFill>
                          <a:schemeClr val="bg1"/>
                        </a:solidFill>
                        <a:latin typeface="Cambria Math"/>
                      </a:rPr>
                      <m:t>≤</m:t>
                    </m:r>
                    <m:r>
                      <a:rPr lang="en-US" sz="3200" b="0" i="1" smtClean="0">
                        <a:solidFill>
                          <a:schemeClr val="bg1"/>
                        </a:solidFill>
                        <a:latin typeface="Cambria Math"/>
                      </a:rPr>
                      <m:t>𝐶</m:t>
                    </m:r>
                    <m:r>
                      <a:rPr lang="en-US" sz="3200" b="0" i="1" smtClean="0">
                        <a:solidFill>
                          <a:schemeClr val="bg1"/>
                        </a:solidFill>
                        <a:latin typeface="Cambria Math"/>
                      </a:rPr>
                      <m:t>𝛿</m:t>
                    </m:r>
                    <m:d>
                      <m:dPr>
                        <m:ctrlP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/>
                          </a:rPr>
                        </m:ctrlPr>
                      </m:dPr>
                      <m:e>
                        <m: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/>
                          </a:rPr>
                          <m:t>𝑦</m:t>
                        </m:r>
                        <m: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/>
                          </a:rPr>
                          <m:t>,</m:t>
                        </m:r>
                        <m:sSub>
                          <m:sSubPr>
                            <m:ctrlPr>
                              <a:rPr lang="en-US" sz="3200" b="0" i="1" smtClean="0">
                                <a:solidFill>
                                  <a:schemeClr val="bg1"/>
                                </a:solidFill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sz="3200" b="0" i="1" smtClean="0">
                                <a:solidFill>
                                  <a:schemeClr val="bg1"/>
                                </a:solidFill>
                                <a:latin typeface="Cambria Math"/>
                              </a:rPr>
                              <m:t>𝑦</m:t>
                            </m:r>
                          </m:e>
                          <m:sub>
                            <m:r>
                              <a:rPr lang="en-US" sz="3200" b="0" i="1" smtClean="0">
                                <a:solidFill>
                                  <a:schemeClr val="bg1"/>
                                </a:solidFill>
                                <a:latin typeface="Cambria Math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3200" b="0" i="1" smtClean="0">
                        <a:solidFill>
                          <a:schemeClr val="bg1"/>
                        </a:solidFill>
                        <a:latin typeface="Cambria Math"/>
                      </a:rPr>
                      <m:t>                             ∀</m:t>
                    </m:r>
                    <m:r>
                      <a:rPr lang="en-US" sz="3200" b="0" i="1" smtClean="0">
                        <a:solidFill>
                          <a:schemeClr val="bg1"/>
                        </a:solidFill>
                        <a:latin typeface="Cambria Math"/>
                      </a:rPr>
                      <m:t>𝑖</m:t>
                    </m:r>
                    <m:r>
                      <a:rPr lang="en-US" sz="3200" b="0" i="1" smtClean="0">
                        <a:solidFill>
                          <a:schemeClr val="bg1"/>
                        </a:solidFill>
                        <a:latin typeface="Cambria Math"/>
                      </a:rPr>
                      <m:t>,</m:t>
                    </m:r>
                    <m:r>
                      <a:rPr lang="en-US" sz="3200" b="0" i="1" smtClean="0">
                        <a:solidFill>
                          <a:schemeClr val="bg1"/>
                        </a:solidFill>
                        <a:latin typeface="Cambria Math"/>
                      </a:rPr>
                      <m:t>𝑦</m:t>
                    </m:r>
                  </m:oMath>
                </a14:m>
                <a:endParaRPr lang="en-US" sz="3200" dirty="0">
                  <a:solidFill>
                    <a:schemeClr val="bg1"/>
                  </a:solidFill>
                </a:endParaRPr>
              </a:p>
              <a:p>
                <a:pPr>
                  <a:spcBef>
                    <a:spcPct val="0"/>
                  </a:spcBef>
                  <a:buFont typeface="Arial" pitchFamily="34" charset="0"/>
                  <a:buChar char="•"/>
                  <a:defRPr/>
                </a:pPr>
                <a:endParaRPr lang="en-US" sz="3200" dirty="0" smtClean="0">
                  <a:solidFill>
                    <a:schemeClr val="bg1"/>
                  </a:solidFill>
                </a:endParaRPr>
              </a:p>
              <a:p>
                <a:pPr>
                  <a:spcBef>
                    <a:spcPct val="0"/>
                  </a:spcBef>
                  <a:buFont typeface="Arial" pitchFamily="34" charset="0"/>
                  <a:buChar char="•"/>
                  <a:defRPr/>
                </a:pPr>
                <a:r>
                  <a:rPr lang="en-US" sz="3200" dirty="0" smtClean="0">
                    <a:solidFill>
                      <a:schemeClr val="bg1"/>
                    </a:solidFill>
                  </a:rPr>
                  <a:t> y*</a:t>
                </a:r>
                <a:r>
                  <a:rPr lang="en-US" sz="3200" dirty="0">
                    <a:solidFill>
                      <a:schemeClr val="bg1"/>
                    </a:solidFill>
                  </a:rPr>
                  <a:t>	</a:t>
                </a:r>
                <a:r>
                  <a:rPr lang="en-US" sz="3200" dirty="0" smtClean="0">
                    <a:solidFill>
                      <a:schemeClr val="bg1"/>
                    </a:solidFill>
                  </a:rPr>
                  <a:t>	= </a:t>
                </a:r>
                <a:r>
                  <a:rPr lang="en-US" sz="3200" dirty="0" err="1" smtClean="0">
                    <a:solidFill>
                      <a:schemeClr val="bg1"/>
                    </a:solidFill>
                  </a:rPr>
                  <a:t>argmax</a:t>
                </a:r>
                <a:r>
                  <a:rPr lang="en-US" sz="3200" b="1" baseline="-25000" dirty="0" err="1" smtClean="0">
                    <a:solidFill>
                      <a:schemeClr val="bg1"/>
                    </a:solidFill>
                  </a:rPr>
                  <a:t>y</a:t>
                </a:r>
                <a:r>
                  <a:rPr lang="en-US" sz="3200" dirty="0" smtClean="0">
                    <a:solidFill>
                      <a:schemeClr val="bg1"/>
                    </a:solidFill>
                  </a:rPr>
                  <a:t>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/>
                          </a:rPr>
                        </m:ctrlPr>
                      </m:sSubSupPr>
                      <m:e>
                        <m:r>
                          <a:rPr lang="en-US" sz="3200" b="1" i="0" smtClean="0">
                            <a:solidFill>
                              <a:schemeClr val="bg1"/>
                            </a:solidFill>
                            <a:latin typeface="Cambria Math"/>
                          </a:rPr>
                          <m:t>𝐰</m:t>
                        </m:r>
                      </m:e>
                      <m:sub>
                        <m: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/>
                          </a:rPr>
                          <m:t>𝑦</m:t>
                        </m:r>
                      </m:sub>
                      <m:sup>
                        <m: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/>
                          </a:rPr>
                          <m:t>𝑡</m:t>
                        </m:r>
                      </m:sup>
                    </m:sSubSup>
                    <m:r>
                      <a:rPr lang="en-US" sz="3200" b="1" i="0" smtClean="0">
                        <a:solidFill>
                          <a:schemeClr val="bg1"/>
                        </a:solidFill>
                        <a:latin typeface="Cambria Math"/>
                      </a:rPr>
                      <m:t>𝛟</m:t>
                    </m:r>
                    <m:r>
                      <a:rPr lang="en-US" sz="3200" b="1" i="1" smtClean="0">
                        <a:solidFill>
                          <a:schemeClr val="bg1"/>
                        </a:solidFill>
                        <a:latin typeface="Cambria Math"/>
                      </a:rPr>
                      <m:t>(</m:t>
                    </m:r>
                    <m:r>
                      <a:rPr lang="en-US" sz="3200" b="1" i="0" smtClean="0">
                        <a:solidFill>
                          <a:schemeClr val="bg1"/>
                        </a:solidFill>
                        <a:latin typeface="Cambria Math"/>
                      </a:rPr>
                      <m:t>𝐱</m:t>
                    </m:r>
                    <m:r>
                      <a:rPr lang="en-US" sz="3200" b="0" i="1" smtClean="0">
                        <a:solidFill>
                          <a:schemeClr val="bg1"/>
                        </a:solidFill>
                        <a:latin typeface="Cambria Math"/>
                      </a:rPr>
                      <m:t>)</m:t>
                    </m:r>
                  </m:oMath>
                </a14:m>
                <a:endParaRPr lang="en-US" sz="3200" dirty="0" smtClean="0">
                  <a:solidFill>
                    <a:schemeClr val="bg1"/>
                  </a:solidFill>
                </a:endParaRPr>
              </a:p>
              <a:p>
                <a:pPr>
                  <a:spcBef>
                    <a:spcPct val="0"/>
                  </a:spcBef>
                  <a:defRPr/>
                </a:pPr>
                <a:r>
                  <a:rPr lang="en-US" sz="3200" dirty="0">
                    <a:solidFill>
                      <a:schemeClr val="bg1"/>
                    </a:solidFill>
                  </a:rPr>
                  <a:t>		 = </a:t>
                </a:r>
                <a:r>
                  <a:rPr lang="en-US" sz="3200" dirty="0" err="1">
                    <a:solidFill>
                      <a:schemeClr val="bg1"/>
                    </a:solidFill>
                  </a:rPr>
                  <a:t>argmax</a:t>
                </a:r>
                <a:r>
                  <a:rPr lang="en-US" sz="3200" b="1" baseline="-25000" dirty="0" err="1">
                    <a:solidFill>
                      <a:schemeClr val="bg1"/>
                    </a:solidFill>
                  </a:rPr>
                  <a:t>y</a:t>
                </a:r>
                <a:r>
                  <a:rPr lang="en-US" sz="3200" dirty="0">
                    <a:solidFill>
                      <a:schemeClr val="bg1"/>
                    </a:solidFill>
                  </a:rPr>
                  <a:t>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pHide m:val="on"/>
                        <m:ctrlP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/>
                          </a:rPr>
                        </m:ctrlPr>
                      </m:naryPr>
                      <m:sub>
                        <m: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/>
                          </a:rPr>
                          <m:t>𝑖</m:t>
                        </m:r>
                      </m:sub>
                      <m:sup/>
                      <m:e>
                        <m:sSub>
                          <m:sSubPr>
                            <m:ctrlPr>
                              <a:rPr lang="en-US" sz="3200" b="0" i="1" smtClean="0">
                                <a:solidFill>
                                  <a:schemeClr val="bg1"/>
                                </a:solidFill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sz="3200" b="0" i="1" smtClean="0">
                                <a:solidFill>
                                  <a:schemeClr val="bg1"/>
                                </a:solidFill>
                                <a:latin typeface="Cambria Math"/>
                              </a:rPr>
                              <m:t>𝛼</m:t>
                            </m:r>
                          </m:e>
                          <m:sub>
                            <m:r>
                              <a:rPr lang="en-US" sz="3200" b="0" i="1" smtClean="0">
                                <a:solidFill>
                                  <a:schemeClr val="bg1"/>
                                </a:solidFill>
                                <a:latin typeface="Cambria Math"/>
                              </a:rPr>
                              <m:t>𝑖𝑢</m:t>
                            </m:r>
                          </m:sub>
                        </m:sSub>
                        <m: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/>
                          </a:rPr>
                          <m:t>𝑘</m:t>
                        </m:r>
                        <m: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/>
                          </a:rPr>
                          <m:t>(</m:t>
                        </m:r>
                        <m:sSub>
                          <m:sSubPr>
                            <m:ctrlPr>
                              <a:rPr lang="en-US" sz="3200" b="0" i="1" smtClean="0">
                                <a:solidFill>
                                  <a:schemeClr val="bg1"/>
                                </a:solidFill>
                                <a:latin typeface="Cambria Math"/>
                              </a:rPr>
                            </m:ctrlPr>
                          </m:sSubPr>
                          <m:e>
                            <m:r>
                              <a:rPr lang="en-US" sz="3200" b="1" i="0" smtClean="0">
                                <a:solidFill>
                                  <a:schemeClr val="bg1"/>
                                </a:solidFill>
                                <a:latin typeface="Cambria Math"/>
                              </a:rPr>
                              <m:t>𝐱</m:t>
                            </m:r>
                          </m:e>
                          <m:sub>
                            <m:r>
                              <a:rPr lang="en-US" sz="3200" b="0" i="1" smtClean="0">
                                <a:solidFill>
                                  <a:schemeClr val="bg1"/>
                                </a:solidFill>
                                <a:latin typeface="Cambria Math"/>
                              </a:rPr>
                              <m:t>𝑖</m:t>
                            </m:r>
                          </m:sub>
                        </m:sSub>
                        <m: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/>
                          </a:rPr>
                          <m:t>,</m:t>
                        </m:r>
                        <m:r>
                          <a:rPr lang="en-US" sz="3200" b="1" i="0" smtClean="0">
                            <a:solidFill>
                              <a:schemeClr val="bg1"/>
                            </a:solidFill>
                            <a:latin typeface="Cambria Math"/>
                          </a:rPr>
                          <m:t>𝐱</m:t>
                        </m:r>
                        <m:r>
                          <a:rPr lang="en-US" sz="3200" b="0" i="1" smtClean="0">
                            <a:solidFill>
                              <a:schemeClr val="bg1"/>
                            </a:solidFill>
                            <a:latin typeface="Cambria Math"/>
                          </a:rPr>
                          <m:t>)</m:t>
                        </m:r>
                      </m:e>
                    </m:nary>
                  </m:oMath>
                </a14:m>
                <a:r>
                  <a:rPr lang="en-US" sz="3200" dirty="0" smtClean="0">
                    <a:solidFill>
                      <a:schemeClr val="bg1"/>
                    </a:solidFill>
                  </a:rPr>
                  <a:t> </a:t>
                </a:r>
              </a:p>
            </p:txBody>
          </p:sp>
        </mc:Choice>
        <mc:Fallback xmlns="">
          <p:sp>
            <p:nvSpPr>
              <p:cNvPr id="5" name="Title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4282" y="1071546"/>
                <a:ext cx="8929718" cy="5572164"/>
              </a:xfrm>
              <a:prstGeom prst="rect">
                <a:avLst/>
              </a:prstGeom>
              <a:blipFill rotWithShape="1">
                <a:blip r:embed="rId2"/>
                <a:stretch>
                  <a:fillRect l="-1502" t="-98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Under and Over Fitting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pic>
        <p:nvPicPr>
          <p:cNvPr id="5" name="Content Placeholder 3" descr="Figure1.4a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85720" y="1643050"/>
            <a:ext cx="2695411" cy="2002305"/>
          </a:xfrm>
          <a:prstGeom prst="rect">
            <a:avLst/>
          </a:prstGeom>
        </p:spPr>
      </p:pic>
      <p:pic>
        <p:nvPicPr>
          <p:cNvPr id="7" name="Content Placeholder 3" descr="Figure1.4b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3224294" y="1643050"/>
            <a:ext cx="2695411" cy="2002305"/>
          </a:xfrm>
          <a:prstGeom prst="rect">
            <a:avLst/>
          </a:prstGeom>
        </p:spPr>
      </p:pic>
      <p:pic>
        <p:nvPicPr>
          <p:cNvPr id="8" name="Content Placeholder 3" descr="Figure1.4c.jp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6162869" y="1700414"/>
            <a:ext cx="2695411" cy="2002305"/>
          </a:xfrm>
          <a:prstGeom prst="rect">
            <a:avLst/>
          </a:prstGeom>
        </p:spPr>
      </p:pic>
      <p:pic>
        <p:nvPicPr>
          <p:cNvPr id="9" name="Content Placeholder 3" descr="Figure1.4d.jp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285720" y="4200744"/>
            <a:ext cx="2695411" cy="2002305"/>
          </a:xfrm>
          <a:prstGeom prst="rect">
            <a:avLst/>
          </a:prstGeom>
        </p:spPr>
      </p:pic>
      <p:pic>
        <p:nvPicPr>
          <p:cNvPr id="10" name="Content Placeholder 3" descr="Figure1.5.jpg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3244317" y="4200744"/>
            <a:ext cx="2655365" cy="1937616"/>
          </a:xfrm>
          <a:prstGeom prst="rect">
            <a:avLst/>
          </a:prstGeom>
        </p:spPr>
      </p:pic>
      <p:pic>
        <p:nvPicPr>
          <p:cNvPr id="11" name="Content Placeholder 8" descr="Figure1.6b.jpg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6162869" y="4200744"/>
            <a:ext cx="2695411" cy="200230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Multi-Class SVM Dual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For </a:t>
            </a:r>
            <a:r>
              <a:rPr lang="en-US" sz="3200" i="1" dirty="0" smtClean="0">
                <a:solidFill>
                  <a:schemeClr val="bg1"/>
                </a:solidFill>
              </a:rPr>
              <a:t>L</a:t>
            </a:r>
            <a:r>
              <a:rPr lang="en-US" sz="3200" dirty="0" smtClean="0">
                <a:solidFill>
                  <a:schemeClr val="bg1"/>
                </a:solidFill>
              </a:rPr>
              <a:t> classes, with </a:t>
            </a:r>
            <a:r>
              <a:rPr lang="en-US" sz="3200" i="1" dirty="0" smtClean="0">
                <a:solidFill>
                  <a:schemeClr val="bg1"/>
                </a:solidFill>
              </a:rPr>
              <a:t>N</a:t>
            </a:r>
            <a:r>
              <a:rPr lang="en-US" sz="3200" dirty="0" smtClean="0">
                <a:solidFill>
                  <a:schemeClr val="bg1"/>
                </a:solidFill>
              </a:rPr>
              <a:t> points per class, the total number of dual variables is </a:t>
            </a:r>
            <a:r>
              <a:rPr lang="en-US" sz="3200" i="1" dirty="0" smtClean="0">
                <a:solidFill>
                  <a:schemeClr val="bg1"/>
                </a:solidFill>
              </a:rPr>
              <a:t>NL</a:t>
            </a:r>
            <a:r>
              <a:rPr lang="en-US" sz="3200" baseline="30000" dirty="0" smtClean="0">
                <a:solidFill>
                  <a:schemeClr val="bg1"/>
                </a:solidFill>
                <a:sym typeface="Symbol"/>
              </a:rPr>
              <a:t>2</a:t>
            </a: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 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Finding the exact solution for real world non-linear problems is often infeasible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In practice, we can obtain an approximate solution or switch to the 1-vs-All or 1-vs-1 formulations</a:t>
            </a:r>
          </a:p>
        </p:txBody>
      </p:sp>
    </p:spTree>
    <p:extLst>
      <p:ext uri="{BB962C8B-B14F-4D97-AF65-F5344CB8AC3E}">
        <p14:creationId xmlns:p14="http://schemas.microsoft.com/office/powerpoint/2010/main" val="1224070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Multi-Class Classification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2800" dirty="0" smtClean="0">
                <a:solidFill>
                  <a:schemeClr val="bg1"/>
                </a:solidFill>
              </a:rPr>
              <a:t> Assume 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dirty="0" smtClean="0">
                <a:solidFill>
                  <a:schemeClr val="bg1"/>
                </a:solidFill>
              </a:rPr>
              <a:t>A </a:t>
            </a:r>
            <a:r>
              <a:rPr lang="en-US" sz="2800" dirty="0" err="1" smtClean="0">
                <a:solidFill>
                  <a:schemeClr val="bg1"/>
                </a:solidFill>
              </a:rPr>
              <a:t>mon</a:t>
            </a:r>
            <a:r>
              <a:rPr lang="en-US" sz="2800" dirty="0" smtClean="0">
                <a:solidFill>
                  <a:schemeClr val="bg1"/>
                </a:solidFill>
              </a:rPr>
              <a:t>-linear problem with </a:t>
            </a:r>
            <a:r>
              <a:rPr lang="en-US" sz="2800" i="1" dirty="0" smtClean="0">
                <a:solidFill>
                  <a:schemeClr val="bg1"/>
                </a:solidFill>
              </a:rPr>
              <a:t>L</a:t>
            </a:r>
            <a:r>
              <a:rPr lang="en-US" sz="2800" dirty="0" smtClean="0">
                <a:solidFill>
                  <a:schemeClr val="bg1"/>
                </a:solidFill>
              </a:rPr>
              <a:t> classes and </a:t>
            </a:r>
            <a:r>
              <a:rPr lang="en-US" sz="2800" i="1" dirty="0" smtClean="0">
                <a:solidFill>
                  <a:schemeClr val="bg1"/>
                </a:solidFill>
              </a:rPr>
              <a:t>N</a:t>
            </a:r>
            <a:r>
              <a:rPr lang="en-US" sz="2800" dirty="0" smtClean="0">
                <a:solidFill>
                  <a:schemeClr val="bg1"/>
                </a:solidFill>
              </a:rPr>
              <a:t> points/class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dirty="0" smtClean="0">
                <a:solidFill>
                  <a:schemeClr val="bg1"/>
                </a:solidFill>
              </a:rPr>
              <a:t>SMO training is cubic in the number of dual variables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2800" dirty="0">
                <a:solidFill>
                  <a:schemeClr val="bg1"/>
                </a:solidFill>
              </a:rPr>
              <a:t> </a:t>
            </a:r>
            <a:r>
              <a:rPr lang="en-US" sz="2800" dirty="0" smtClean="0">
                <a:solidFill>
                  <a:schemeClr val="bg1"/>
                </a:solidFill>
              </a:rPr>
              <a:t>The number of support vectors is the </a:t>
            </a:r>
            <a:r>
              <a:rPr lang="en-US" sz="2800" i="1" dirty="0" smtClean="0">
                <a:solidFill>
                  <a:schemeClr val="bg1"/>
                </a:solidFill>
              </a:rPr>
              <a:t>same order as the number of training points</a:t>
            </a:r>
            <a:endParaRPr lang="en-US" sz="2800" dirty="0" smtClean="0">
              <a:solidFill>
                <a:schemeClr val="bg1"/>
              </a:solidFill>
            </a:endParaRP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2800" dirty="0" smtClean="0">
              <a:solidFill>
                <a:schemeClr val="bg1"/>
              </a:solidFill>
            </a:endParaRP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2800" dirty="0">
              <a:solidFill>
                <a:schemeClr val="bg1"/>
              </a:solidFill>
            </a:endParaRP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2800" dirty="0" smtClean="0">
              <a:solidFill>
                <a:schemeClr val="bg1"/>
              </a:solidFill>
            </a:endParaRP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2800" dirty="0" smtClean="0">
              <a:solidFill>
                <a:schemeClr val="bg1"/>
              </a:solidFill>
            </a:endParaRP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2800" dirty="0">
              <a:solidFill>
                <a:schemeClr val="bg1"/>
              </a:solidFill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6581902"/>
              </p:ext>
            </p:extLst>
          </p:nvPr>
        </p:nvGraphicFramePr>
        <p:xfrm>
          <a:off x="358300" y="3861048"/>
          <a:ext cx="8534180" cy="19812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125468"/>
                <a:gridCol w="1872208"/>
                <a:gridCol w="1368152"/>
                <a:gridCol w="1584176"/>
                <a:gridCol w="1584176"/>
              </a:tblGrid>
              <a:tr h="421761">
                <a:tc>
                  <a:txBody>
                    <a:bodyPr/>
                    <a:lstStyle/>
                    <a:p>
                      <a:pPr algn="ctr"/>
                      <a:endParaRPr lang="en-US" sz="2800" b="1" i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solidFill>
                            <a:schemeClr val="bg1"/>
                          </a:solidFill>
                        </a:rPr>
                        <a:t>Multi-Class SVM</a:t>
                      </a:r>
                      <a:endParaRPr lang="en-US" sz="2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solidFill>
                            <a:schemeClr val="bg1"/>
                          </a:solidFill>
                        </a:rPr>
                        <a:t>1-vs-All</a:t>
                      </a:r>
                      <a:endParaRPr lang="en-US" sz="2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solidFill>
                            <a:schemeClr val="bg1"/>
                          </a:solidFill>
                        </a:rPr>
                        <a:t>1-vs-1</a:t>
                      </a:r>
                      <a:r>
                        <a:rPr lang="en-US" sz="2800" b="1" baseline="0" dirty="0" smtClean="0">
                          <a:solidFill>
                            <a:schemeClr val="bg1"/>
                          </a:solidFill>
                        </a:rPr>
                        <a:t> Majority</a:t>
                      </a:r>
                      <a:endParaRPr lang="en-US" sz="2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>
                          <a:solidFill>
                            <a:schemeClr val="bg1"/>
                          </a:solidFill>
                        </a:rPr>
                        <a:t>1-vs-1</a:t>
                      </a:r>
                      <a:r>
                        <a:rPr lang="en-US" sz="2800" b="1" baseline="0" dirty="0" smtClean="0">
                          <a:solidFill>
                            <a:schemeClr val="bg1"/>
                          </a:solidFill>
                        </a:rPr>
                        <a:t> DAG</a:t>
                      </a:r>
                      <a:endParaRPr lang="en-US" sz="28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noFill/>
                  </a:tcPr>
                </a:tc>
              </a:tr>
              <a:tr h="421761">
                <a:tc>
                  <a:txBody>
                    <a:bodyPr/>
                    <a:lstStyle/>
                    <a:p>
                      <a:pPr algn="ctr"/>
                      <a:r>
                        <a:rPr lang="en-US" sz="2800" b="1" i="0" dirty="0" smtClean="0">
                          <a:solidFill>
                            <a:schemeClr val="bg1"/>
                          </a:solidFill>
                        </a:rPr>
                        <a:t>Training</a:t>
                      </a:r>
                      <a:endParaRPr lang="en-US" sz="2800" b="1" i="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2800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</a:t>
                      </a:r>
                      <a:r>
                        <a:rPr kumimoji="0" lang="en-US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kumimoji="0" lang="en-US" sz="2800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L</a:t>
                      </a:r>
                      <a:r>
                        <a:rPr kumimoji="0" lang="en-US" sz="2800" b="0" i="0" u="none" strike="noStrike" kern="1200" cap="none" spc="0" normalizeH="0" baseline="30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6</a:t>
                      </a:r>
                      <a:r>
                        <a:rPr kumimoji="0" lang="en-US" sz="2800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kumimoji="0" lang="en-US" sz="2800" b="0" i="0" u="none" strike="noStrike" kern="1200" cap="none" spc="0" normalizeH="0" baseline="30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r>
                        <a:rPr kumimoji="0" lang="en-US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en-US" sz="2800" dirty="0"/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2800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</a:t>
                      </a:r>
                      <a:r>
                        <a:rPr kumimoji="0" lang="en-US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kumimoji="0" lang="en-US" sz="2800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L</a:t>
                      </a:r>
                      <a:r>
                        <a:rPr kumimoji="0" lang="en-US" sz="2800" b="0" i="0" u="none" strike="noStrike" kern="1200" cap="none" spc="0" normalizeH="0" baseline="30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  <a:r>
                        <a:rPr kumimoji="0" lang="en-US" sz="2800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kumimoji="0" lang="en-US" sz="2800" b="0" i="0" u="none" strike="noStrike" kern="1200" cap="none" spc="0" normalizeH="0" baseline="30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r>
                        <a:rPr kumimoji="0" lang="en-US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en-US" sz="2800" dirty="0"/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2800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</a:t>
                      </a:r>
                      <a:r>
                        <a:rPr kumimoji="0" lang="en-US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kumimoji="0" lang="en-US" sz="2800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L</a:t>
                      </a:r>
                      <a:r>
                        <a:rPr kumimoji="0" lang="en-US" sz="2800" b="0" i="0" u="none" strike="noStrike" kern="1200" cap="none" spc="0" normalizeH="0" baseline="30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r>
                        <a:rPr kumimoji="0" lang="en-US" sz="2800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kumimoji="0" lang="en-US" sz="2800" b="0" i="0" u="none" strike="noStrike" kern="1200" cap="none" spc="0" normalizeH="0" baseline="30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r>
                        <a:rPr kumimoji="0" lang="en-US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en-US" sz="2800" dirty="0"/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2800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</a:t>
                      </a:r>
                      <a:r>
                        <a:rPr kumimoji="0" lang="en-US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kumimoji="0" lang="en-US" sz="2800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L</a:t>
                      </a:r>
                      <a:r>
                        <a:rPr kumimoji="0" lang="en-US" sz="2800" b="0" i="0" u="none" strike="noStrike" kern="1200" cap="none" spc="0" normalizeH="0" baseline="30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r>
                        <a:rPr kumimoji="0" lang="en-US" sz="2800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kumimoji="0" lang="en-US" sz="2800" b="0" i="0" u="none" strike="noStrike" kern="1200" cap="none" spc="0" normalizeH="0" baseline="30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3</a:t>
                      </a:r>
                      <a:r>
                        <a:rPr kumimoji="0" lang="en-US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en-US" sz="2800" dirty="0"/>
                    </a:p>
                  </a:txBody>
                  <a:tcPr anchor="ctr">
                    <a:noFill/>
                  </a:tcPr>
                </a:tc>
              </a:tr>
              <a:tr h="421761">
                <a:tc>
                  <a:txBody>
                    <a:bodyPr/>
                    <a:lstStyle/>
                    <a:p>
                      <a:pPr algn="ctr"/>
                      <a:r>
                        <a:rPr lang="en-US" sz="2800" b="1" i="0" dirty="0" smtClean="0">
                          <a:solidFill>
                            <a:schemeClr val="bg1"/>
                          </a:solidFill>
                        </a:rPr>
                        <a:t>Classification</a:t>
                      </a:r>
                      <a:endParaRPr lang="en-US" sz="2800" b="1" i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2800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</a:t>
                      </a:r>
                      <a:r>
                        <a:rPr kumimoji="0" lang="en-US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kumimoji="0" lang="en-US" sz="2800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L</a:t>
                      </a:r>
                      <a:r>
                        <a:rPr kumimoji="0" lang="en-US" sz="2800" b="0" i="0" u="none" strike="noStrike" kern="1200" cap="none" spc="0" normalizeH="0" baseline="30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r>
                        <a:rPr kumimoji="0" lang="en-US" sz="2800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kumimoji="0" lang="en-US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en-US" sz="2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2800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</a:t>
                      </a:r>
                      <a:r>
                        <a:rPr kumimoji="0" lang="en-US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kumimoji="0" lang="en-US" sz="2800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L</a:t>
                      </a:r>
                      <a:r>
                        <a:rPr kumimoji="0" lang="en-US" sz="2800" b="0" i="0" u="none" strike="noStrike" kern="1200" cap="none" spc="0" normalizeH="0" baseline="30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r>
                        <a:rPr kumimoji="0" lang="en-US" sz="2800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kumimoji="0" lang="en-US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en-US" sz="2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2800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</a:t>
                      </a:r>
                      <a:r>
                        <a:rPr kumimoji="0" lang="en-US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kumimoji="0" lang="en-US" sz="2800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L</a:t>
                      </a:r>
                      <a:r>
                        <a:rPr kumimoji="0" lang="en-US" sz="2800" b="0" i="0" u="none" strike="noStrike" kern="1200" cap="none" spc="0" normalizeH="0" baseline="3000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2</a:t>
                      </a:r>
                      <a:r>
                        <a:rPr kumimoji="0" lang="en-US" sz="2800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N</a:t>
                      </a:r>
                      <a:r>
                        <a:rPr kumimoji="0" lang="en-US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en-US" sz="28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0" lang="en-US" sz="2800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O</a:t>
                      </a:r>
                      <a:r>
                        <a:rPr kumimoji="0" lang="en-US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kumimoji="0" lang="en-US" sz="2800" b="0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LN</a:t>
                      </a:r>
                      <a:r>
                        <a:rPr kumimoji="0" lang="en-US" sz="28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endParaRPr lang="en-US" sz="2800" dirty="0"/>
                    </a:p>
                  </a:txBody>
                  <a:tcP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66794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Multi-Class Classification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3735" y="1114103"/>
            <a:ext cx="9148223" cy="59873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Multi-Class Classification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1727" y="1052736"/>
            <a:ext cx="9148223" cy="59873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37631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3735" y="1114103"/>
            <a:ext cx="9148223" cy="59873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Multi-Class Classification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8749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1727" y="1052736"/>
            <a:ext cx="9148223" cy="59873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Multi-Class Classification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1635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3735" y="1114103"/>
            <a:ext cx="9148223" cy="59873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Multi-Class Classification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0040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1727" y="1052736"/>
            <a:ext cx="9148223" cy="59873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Multi-Class Classification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7953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3735" y="1114103"/>
            <a:ext cx="9148223" cy="59873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Multi-Class Classification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20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1727" y="1052736"/>
            <a:ext cx="9148223" cy="59873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Multi-Class Classification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736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Probability Theory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 Non-negativity and unit measure</a:t>
            </a:r>
            <a:endParaRPr lang="en-US" sz="3200" dirty="0" smtClean="0">
              <a:solidFill>
                <a:schemeClr val="bg1"/>
              </a:solidFill>
              <a:ea typeface="+mj-ea"/>
              <a:cs typeface="+mj-cs"/>
            </a:endParaRP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i="1" dirty="0" smtClean="0">
                <a:solidFill>
                  <a:schemeClr val="bg1"/>
                </a:solidFill>
                <a:ea typeface="+mj-ea"/>
                <a:cs typeface="+mj-cs"/>
              </a:rPr>
              <a:t> </a:t>
            </a:r>
            <a:r>
              <a:rPr lang="en-US" sz="3200" dirty="0" smtClean="0">
                <a:solidFill>
                  <a:schemeClr val="bg1"/>
                </a:solidFill>
              </a:rPr>
              <a:t>0 ≤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dirty="0" smtClean="0">
                <a:solidFill>
                  <a:schemeClr val="bg1"/>
                </a:solidFill>
              </a:rPr>
              <a:t>) , </a:t>
            </a:r>
            <a:r>
              <a:rPr lang="en-US" sz="3200" i="1" dirty="0" smtClean="0">
                <a:solidFill>
                  <a:schemeClr val="bg1"/>
                </a:solidFill>
                <a:ea typeface="+mj-ea"/>
                <a:cs typeface="+mj-cs"/>
              </a:rPr>
              <a:t>p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(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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) = 1, </a:t>
            </a:r>
            <a:r>
              <a:rPr lang="en-US" sz="3200" i="1" dirty="0" smtClean="0">
                <a:solidFill>
                  <a:schemeClr val="bg1"/>
                </a:solidFill>
                <a:ea typeface="+mj-ea"/>
                <a:cs typeface="+mj-cs"/>
              </a:rPr>
              <a:t>p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(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) 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= 0</a:t>
            </a:r>
          </a:p>
          <a:p>
            <a:pPr lvl="0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Conditional probability – 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dirty="0" smtClean="0">
                <a:solidFill>
                  <a:schemeClr val="bg1"/>
                </a:solidFill>
              </a:rPr>
              <a:t>|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dirty="0" smtClean="0">
                <a:solidFill>
                  <a:schemeClr val="bg1"/>
                </a:solidFill>
              </a:rPr>
              <a:t>)</a:t>
            </a:r>
            <a:endParaRPr lang="en-US" sz="3200" dirty="0" smtClean="0">
              <a:solidFill>
                <a:schemeClr val="bg1"/>
              </a:solidFill>
              <a:ea typeface="+mj-ea"/>
              <a:cs typeface="+mj-cs"/>
            </a:endParaRP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i="1" dirty="0" smtClean="0">
                <a:solidFill>
                  <a:schemeClr val="bg1"/>
                </a:solidFill>
                <a:ea typeface="+mj-ea"/>
                <a:cs typeface="+mj-cs"/>
              </a:rPr>
              <a:t> p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ea typeface="+mj-ea"/>
                <a:cs typeface="+mj-cs"/>
              </a:rPr>
              <a:t>x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, </a:t>
            </a:r>
            <a:r>
              <a:rPr lang="en-US" sz="3200" i="1" dirty="0" smtClean="0">
                <a:solidFill>
                  <a:schemeClr val="bg1"/>
                </a:solidFill>
                <a:ea typeface="+mj-ea"/>
                <a:cs typeface="+mj-cs"/>
              </a:rPr>
              <a:t>y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) = </a:t>
            </a:r>
            <a:r>
              <a:rPr lang="en-US" sz="3200" i="1" dirty="0" smtClean="0">
                <a:solidFill>
                  <a:schemeClr val="bg1"/>
                </a:solidFill>
                <a:ea typeface="+mj-ea"/>
                <a:cs typeface="+mj-cs"/>
              </a:rPr>
              <a:t>p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  <a:ea typeface="+mj-ea"/>
                <a:cs typeface="+mj-cs"/>
              </a:rPr>
              <a:t>y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|</a:t>
            </a:r>
            <a:r>
              <a:rPr lang="en-US" sz="3200" b="1" dirty="0" smtClean="0">
                <a:solidFill>
                  <a:schemeClr val="bg1"/>
                </a:solidFill>
                <a:ea typeface="+mj-ea"/>
                <a:cs typeface="+mj-cs"/>
              </a:rPr>
              <a:t>x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) </a:t>
            </a:r>
            <a:r>
              <a:rPr lang="en-US" sz="3200" i="1" dirty="0" smtClean="0">
                <a:solidFill>
                  <a:schemeClr val="bg1"/>
                </a:solidFill>
                <a:ea typeface="+mj-ea"/>
                <a:cs typeface="+mj-cs"/>
              </a:rPr>
              <a:t>p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ea typeface="+mj-ea"/>
                <a:cs typeface="+mj-cs"/>
              </a:rPr>
              <a:t>x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) = </a:t>
            </a:r>
            <a:r>
              <a:rPr lang="en-US" sz="3200" i="1" dirty="0" smtClean="0">
                <a:solidFill>
                  <a:schemeClr val="bg1"/>
                </a:solidFill>
                <a:ea typeface="+mj-ea"/>
                <a:cs typeface="+mj-cs"/>
              </a:rPr>
              <a:t>p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ea typeface="+mj-ea"/>
                <a:cs typeface="+mj-cs"/>
              </a:rPr>
              <a:t>x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|</a:t>
            </a:r>
            <a:r>
              <a:rPr lang="en-US" sz="3200" i="1" dirty="0" smtClean="0">
                <a:solidFill>
                  <a:schemeClr val="bg1"/>
                </a:solidFill>
                <a:ea typeface="+mj-ea"/>
                <a:cs typeface="+mj-cs"/>
              </a:rPr>
              <a:t>y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) </a:t>
            </a:r>
            <a:r>
              <a:rPr lang="en-US" sz="3200" i="1" dirty="0" smtClean="0">
                <a:solidFill>
                  <a:schemeClr val="bg1"/>
                </a:solidFill>
                <a:ea typeface="+mj-ea"/>
                <a:cs typeface="+mj-cs"/>
              </a:rPr>
              <a:t>p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  <a:ea typeface="+mj-ea"/>
                <a:cs typeface="+mj-cs"/>
              </a:rPr>
              <a:t>y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)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Bayes’ Theorem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  <a:ea typeface="+mj-ea"/>
                <a:cs typeface="+mj-cs"/>
              </a:rPr>
              <a:t>p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  <a:ea typeface="+mj-ea"/>
                <a:cs typeface="+mj-cs"/>
              </a:rPr>
              <a:t>y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|</a:t>
            </a:r>
            <a:r>
              <a:rPr lang="en-US" sz="3200" b="1" dirty="0" smtClean="0">
                <a:solidFill>
                  <a:schemeClr val="bg1"/>
                </a:solidFill>
                <a:ea typeface="+mj-ea"/>
                <a:cs typeface="+mj-cs"/>
              </a:rPr>
              <a:t>x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) = </a:t>
            </a:r>
            <a:r>
              <a:rPr lang="en-US" sz="3200" i="1" dirty="0" smtClean="0">
                <a:solidFill>
                  <a:schemeClr val="bg1"/>
                </a:solidFill>
                <a:ea typeface="+mj-ea"/>
                <a:cs typeface="+mj-cs"/>
              </a:rPr>
              <a:t>p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ea typeface="+mj-ea"/>
                <a:cs typeface="+mj-cs"/>
              </a:rPr>
              <a:t>x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|</a:t>
            </a:r>
            <a:r>
              <a:rPr lang="en-US" sz="3200" i="1" dirty="0" smtClean="0">
                <a:solidFill>
                  <a:schemeClr val="bg1"/>
                </a:solidFill>
                <a:ea typeface="+mj-ea"/>
                <a:cs typeface="+mj-cs"/>
              </a:rPr>
              <a:t>y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) </a:t>
            </a:r>
            <a:r>
              <a:rPr lang="en-US" sz="3200" i="1" dirty="0" smtClean="0">
                <a:solidFill>
                  <a:schemeClr val="bg1"/>
                </a:solidFill>
                <a:ea typeface="+mj-ea"/>
                <a:cs typeface="+mj-cs"/>
              </a:rPr>
              <a:t>p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  <a:ea typeface="+mj-ea"/>
                <a:cs typeface="+mj-cs"/>
              </a:rPr>
              <a:t>y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) / </a:t>
            </a:r>
            <a:r>
              <a:rPr lang="en-US" sz="3200" i="1" dirty="0" smtClean="0">
                <a:solidFill>
                  <a:schemeClr val="bg1"/>
                </a:solidFill>
                <a:ea typeface="+mj-ea"/>
                <a:cs typeface="+mj-cs"/>
              </a:rPr>
              <a:t>p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ea typeface="+mj-ea"/>
                <a:cs typeface="+mj-cs"/>
              </a:rPr>
              <a:t>x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) 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Marginalization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 </a:t>
            </a:r>
            <a:r>
              <a:rPr kumimoji="0" lang="en-US" sz="3200" b="0" i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p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(</a:t>
            </a:r>
            <a:r>
              <a:rPr kumimoji="0" lang="en-US" sz="3200" b="1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x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) = 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  <a:sym typeface="Symbol"/>
              </a:rPr>
              <a:t></a:t>
            </a:r>
            <a:r>
              <a:rPr kumimoji="0" lang="en-US" sz="3200" b="0" i="1" u="none" strike="noStrike" kern="120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  <a:sym typeface="Symbol"/>
              </a:rPr>
              <a:t>y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 </a:t>
            </a:r>
            <a:r>
              <a:rPr kumimoji="0" lang="en-US" sz="3200" b="0" i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p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(</a:t>
            </a:r>
            <a:r>
              <a:rPr kumimoji="0" lang="en-US" sz="3200" b="1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x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, </a:t>
            </a:r>
            <a:r>
              <a:rPr kumimoji="0" lang="en-US" sz="3200" b="0" i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y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) </a:t>
            </a:r>
            <a:r>
              <a:rPr kumimoji="0" lang="en-US" sz="3200" b="0" i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dy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 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Independence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 </a:t>
            </a:r>
            <a:r>
              <a:rPr kumimoji="0" lang="en-US" sz="3200" b="0" i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p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(</a:t>
            </a:r>
            <a:r>
              <a:rPr kumimoji="0" lang="en-US" sz="3200" b="1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x</a:t>
            </a:r>
            <a:r>
              <a:rPr kumimoji="0" lang="en-US" sz="3200" b="0" i="0" u="none" strike="noStrike" kern="120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1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, </a:t>
            </a:r>
            <a:r>
              <a:rPr kumimoji="0" lang="en-US" sz="3200" b="1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x</a:t>
            </a:r>
            <a:r>
              <a:rPr kumimoji="0" lang="en-US" sz="3200" b="0" i="0" u="none" strike="noStrike" kern="120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2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) =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baseline="-25000" dirty="0" smtClean="0">
                <a:solidFill>
                  <a:schemeClr val="bg1"/>
                </a:solidFill>
              </a:rPr>
              <a:t>1</a:t>
            </a:r>
            <a:r>
              <a:rPr lang="en-US" sz="3200" dirty="0" smtClean="0">
                <a:solidFill>
                  <a:schemeClr val="bg1"/>
                </a:solidFill>
              </a:rPr>
              <a:t>)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baseline="-25000" dirty="0" smtClean="0">
                <a:solidFill>
                  <a:schemeClr val="bg1"/>
                </a:solidFill>
              </a:rPr>
              <a:t>2</a:t>
            </a:r>
            <a:r>
              <a:rPr lang="en-US" sz="3200" dirty="0" smtClean="0">
                <a:solidFill>
                  <a:schemeClr val="bg1"/>
                </a:solidFill>
              </a:rPr>
              <a:t>) 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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baseline="-25000" dirty="0" smtClean="0">
                <a:solidFill>
                  <a:schemeClr val="bg1"/>
                </a:solidFill>
              </a:rPr>
              <a:t>1</a:t>
            </a:r>
            <a:r>
              <a:rPr lang="en-US" sz="3200" dirty="0" smtClean="0">
                <a:solidFill>
                  <a:schemeClr val="bg1"/>
                </a:solidFill>
              </a:rPr>
              <a:t>|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baseline="-25000" dirty="0" smtClean="0">
                <a:solidFill>
                  <a:schemeClr val="bg1"/>
                </a:solidFill>
              </a:rPr>
              <a:t>2</a:t>
            </a:r>
            <a:r>
              <a:rPr lang="en-US" sz="3200" dirty="0" smtClean="0">
                <a:solidFill>
                  <a:schemeClr val="bg1"/>
                </a:solidFill>
              </a:rPr>
              <a:t>)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=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baseline="-25000" dirty="0" smtClean="0">
                <a:solidFill>
                  <a:schemeClr val="bg1"/>
                </a:solidFill>
              </a:rPr>
              <a:t>1</a:t>
            </a:r>
            <a:r>
              <a:rPr lang="en-US" sz="3200" dirty="0" smtClean="0">
                <a:solidFill>
                  <a:schemeClr val="bg1"/>
                </a:solidFill>
              </a:rPr>
              <a:t>)</a:t>
            </a:r>
          </a:p>
          <a:p>
            <a:pPr>
              <a:lnSpc>
                <a:spcPct val="200000"/>
              </a:lnSpc>
              <a:spcBef>
                <a:spcPct val="0"/>
              </a:spcBef>
              <a:defRPr/>
            </a:pPr>
            <a:r>
              <a:rPr kumimoji="0" lang="en-US" sz="2800" b="1" u="none" strike="noStrike" kern="1200" cap="none" spc="0" normalizeH="0" noProof="0" dirty="0" smtClean="0">
                <a:ln>
                  <a:noFill/>
                </a:ln>
                <a:solidFill>
                  <a:srgbClr val="FFC000"/>
                </a:solidFill>
                <a:effectLst/>
                <a:uLnTx/>
                <a:uFillTx/>
                <a:ea typeface="+mj-ea"/>
                <a:cs typeface="+mj-cs"/>
              </a:rPr>
              <a:t>Chris Bishop, “Pattern Recognition &amp; Machine Learning”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Acknowledgements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Ankit Sagwal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Saurabh Gupta</a:t>
            </a:r>
          </a:p>
        </p:txBody>
      </p:sp>
    </p:spTree>
    <p:extLst>
      <p:ext uri="{BB962C8B-B14F-4D97-AF65-F5344CB8AC3E}">
        <p14:creationId xmlns:p14="http://schemas.microsoft.com/office/powerpoint/2010/main" val="637631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The Univariate Gaussian Density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71760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en-US" sz="3200" b="0" i="0" u="none" strike="noStrike" kern="1200" cap="none" spc="0" normalizeH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j-ea"/>
              <a:cs typeface="+mj-cs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lang="en-US" sz="3200" dirty="0" smtClean="0">
              <a:solidFill>
                <a:schemeClr val="bg1"/>
              </a:solidFill>
              <a:ea typeface="+mj-ea"/>
              <a:cs typeface="+mj-cs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en-US" sz="3200" b="0" i="0" u="none" strike="noStrike" kern="1200" cap="none" spc="0" normalizeH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j-ea"/>
              <a:cs typeface="+mj-cs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lang="en-US" sz="3200" dirty="0" smtClean="0">
              <a:solidFill>
                <a:schemeClr val="bg1"/>
              </a:solidFill>
              <a:ea typeface="+mj-ea"/>
              <a:cs typeface="+mj-cs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en-US" sz="3200" b="0" i="0" u="none" strike="noStrike" kern="1200" cap="none" spc="0" normalizeH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j-ea"/>
              <a:cs typeface="+mj-cs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lang="en-US" sz="3200" dirty="0" smtClean="0">
              <a:solidFill>
                <a:schemeClr val="bg1"/>
              </a:solidFill>
              <a:ea typeface="+mj-ea"/>
              <a:cs typeface="+mj-cs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en-US" sz="3200" b="0" i="0" u="none" strike="noStrike" kern="1200" cap="none" spc="0" normalizeH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j-ea"/>
              <a:cs typeface="+mj-cs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lang="en-US" sz="3200" dirty="0" smtClean="0">
              <a:solidFill>
                <a:schemeClr val="bg1"/>
              </a:solidFill>
              <a:ea typeface="+mj-ea"/>
              <a:cs typeface="+mj-cs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en-US" sz="3200" b="0" i="0" u="none" strike="noStrike" kern="1200" cap="none" spc="0" normalizeH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j-ea"/>
              <a:cs typeface="+mj-cs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lang="en-US" sz="3200" dirty="0" smtClean="0">
              <a:solidFill>
                <a:schemeClr val="bg1"/>
              </a:solidFill>
              <a:ea typeface="+mj-ea"/>
              <a:cs typeface="+mj-cs"/>
            </a:endParaRPr>
          </a:p>
          <a:p>
            <a:pPr lvl="0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 </a:t>
            </a:r>
            <a:r>
              <a:rPr kumimoji="0" lang="en-US" sz="3200" b="0" i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p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(</a:t>
            </a:r>
            <a:r>
              <a:rPr kumimoji="0" lang="en-US" sz="3200" b="0" i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x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|</a:t>
            </a:r>
            <a:r>
              <a:rPr kumimoji="0" lang="en-US" sz="3200" b="0" i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  <a:sym typeface="Symbol"/>
              </a:rPr>
              <a:t>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  <a:sym typeface="Symbol"/>
              </a:rPr>
              <a:t>,</a:t>
            </a:r>
            <a:r>
              <a:rPr kumimoji="0" lang="en-US" sz="3200" b="0" i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  <a:sym typeface="Symbol"/>
              </a:rPr>
              <a:t>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) = exp( -(</a:t>
            </a:r>
            <a:r>
              <a:rPr kumimoji="0" lang="en-US" sz="3200" b="0" i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x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 –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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)</a:t>
            </a:r>
            <a:r>
              <a:rPr kumimoji="0" lang="en-US" sz="3200" b="0" i="0" u="none" strike="noStrike" kern="1200" cap="none" spc="0" normalizeH="0" baseline="30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2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/2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</a:t>
            </a:r>
            <a:r>
              <a:rPr lang="en-US" sz="3200" baseline="30000" dirty="0" smtClean="0">
                <a:solidFill>
                  <a:schemeClr val="bg1"/>
                </a:solidFill>
              </a:rPr>
              <a:t>2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) / (</a:t>
            </a:r>
            <a:r>
              <a:rPr lang="en-US" sz="3200" dirty="0" smtClean="0">
                <a:solidFill>
                  <a:schemeClr val="bg1"/>
                </a:solidFill>
              </a:rPr>
              <a:t>2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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</a:t>
            </a:r>
            <a:r>
              <a:rPr lang="en-US" sz="3200" baseline="30000" dirty="0" smtClean="0">
                <a:solidFill>
                  <a:schemeClr val="bg1"/>
                </a:solidFill>
              </a:rPr>
              <a:t>2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)</a:t>
            </a:r>
            <a:r>
              <a:rPr lang="en-US" sz="3200" baseline="30000" dirty="0" smtClean="0">
                <a:solidFill>
                  <a:schemeClr val="bg1"/>
                </a:solidFill>
              </a:rPr>
              <a:t>½</a:t>
            </a:r>
            <a:r>
              <a:rPr lang="en-US" sz="3200" dirty="0" smtClean="0">
                <a:solidFill>
                  <a:schemeClr val="bg1"/>
                </a:solidFill>
              </a:rPr>
              <a:t>  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 </a:t>
            </a:r>
            <a:endParaRPr kumimoji="0" lang="en-US" sz="2800" b="1" u="none" strike="noStrike" kern="1200" cap="none" spc="0" normalizeH="0" noProof="0" dirty="0" smtClean="0">
              <a:ln>
                <a:noFill/>
              </a:ln>
              <a:solidFill>
                <a:srgbClr val="FFC000"/>
              </a:solidFill>
              <a:effectLst/>
              <a:uLnTx/>
              <a:uFillTx/>
              <a:ea typeface="+mj-ea"/>
              <a:cs typeface="+mj-cs"/>
            </a:endParaRPr>
          </a:p>
        </p:txBody>
      </p:sp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4502988" y="5375079"/>
            <a:ext cx="357190" cy="3416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spcBef>
                <a:spcPct val="50000"/>
              </a:spcBef>
            </a:pPr>
            <a:r>
              <a:rPr lang="en-GB" b="0" i="1" dirty="0" smtClean="0">
                <a:solidFill>
                  <a:schemeClr val="bg1"/>
                </a:solidFill>
                <a:latin typeface="Times New Roman" pitchFamily="18" charset="0"/>
                <a:sym typeface="Symbol"/>
              </a:rPr>
              <a:t></a:t>
            </a:r>
            <a:endParaRPr lang="en-GB" b="0" i="1" dirty="0">
              <a:solidFill>
                <a:schemeClr val="bg1"/>
              </a:solidFill>
              <a:latin typeface="Times New Roman" pitchFamily="18" charset="0"/>
              <a:sym typeface="Symbol" pitchFamily="18" charset="2"/>
            </a:endParaRPr>
          </a:p>
        </p:txBody>
      </p:sp>
      <p:sp>
        <p:nvSpPr>
          <p:cNvPr id="13" name="Text Box 4"/>
          <p:cNvSpPr txBox="1">
            <a:spLocks noChangeArrowheads="1"/>
          </p:cNvSpPr>
          <p:nvPr/>
        </p:nvSpPr>
        <p:spPr bwMode="auto">
          <a:xfrm>
            <a:off x="5158331" y="5375079"/>
            <a:ext cx="571504" cy="3416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spcBef>
                <a:spcPct val="50000"/>
              </a:spcBef>
            </a:pPr>
            <a:r>
              <a:rPr lang="en-GB" b="0" dirty="0" smtClean="0">
                <a:solidFill>
                  <a:schemeClr val="bg1"/>
                </a:solidFill>
                <a:latin typeface="Times New Roman" pitchFamily="18" charset="0"/>
                <a:sym typeface="Symbol"/>
              </a:rPr>
              <a:t>1</a:t>
            </a:r>
            <a:r>
              <a:rPr lang="en-GB" b="0" i="1" dirty="0" smtClean="0">
                <a:solidFill>
                  <a:schemeClr val="bg1"/>
                </a:solidFill>
                <a:latin typeface="Times New Roman" pitchFamily="18" charset="0"/>
                <a:sym typeface="Symbol"/>
              </a:rPr>
              <a:t></a:t>
            </a:r>
            <a:endParaRPr lang="en-GB" b="0" i="1" dirty="0">
              <a:solidFill>
                <a:schemeClr val="bg1"/>
              </a:solidFill>
              <a:latin typeface="Times New Roman" pitchFamily="18" charset="0"/>
              <a:sym typeface="Symbol" pitchFamily="18" charset="2"/>
            </a:endParaRPr>
          </a:p>
        </p:txBody>
      </p:sp>
      <p:sp>
        <p:nvSpPr>
          <p:cNvPr id="14" name="Text Box 4"/>
          <p:cNvSpPr txBox="1">
            <a:spLocks noChangeArrowheads="1"/>
          </p:cNvSpPr>
          <p:nvPr/>
        </p:nvSpPr>
        <p:spPr bwMode="auto">
          <a:xfrm>
            <a:off x="3677812" y="5375079"/>
            <a:ext cx="571504" cy="3416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spcBef>
                <a:spcPct val="50000"/>
              </a:spcBef>
            </a:pPr>
            <a:r>
              <a:rPr lang="en-GB" b="0" dirty="0" smtClean="0">
                <a:solidFill>
                  <a:schemeClr val="bg1"/>
                </a:solidFill>
                <a:latin typeface="Times New Roman" pitchFamily="18" charset="0"/>
                <a:sym typeface="Symbol"/>
              </a:rPr>
              <a:t>-1</a:t>
            </a:r>
            <a:r>
              <a:rPr lang="en-GB" b="0" i="1" dirty="0" smtClean="0">
                <a:solidFill>
                  <a:schemeClr val="bg1"/>
                </a:solidFill>
                <a:latin typeface="Times New Roman" pitchFamily="18" charset="0"/>
                <a:sym typeface="Symbol"/>
              </a:rPr>
              <a:t></a:t>
            </a:r>
            <a:endParaRPr lang="en-GB" b="0" i="1" dirty="0">
              <a:solidFill>
                <a:schemeClr val="bg1"/>
              </a:solidFill>
              <a:latin typeface="Times New Roman" pitchFamily="18" charset="0"/>
              <a:sym typeface="Symbol" pitchFamily="18" charset="2"/>
            </a:endParaRPr>
          </a:p>
        </p:txBody>
      </p:sp>
      <p:sp>
        <p:nvSpPr>
          <p:cNvPr id="15" name="Text Box 4"/>
          <p:cNvSpPr txBox="1">
            <a:spLocks noChangeArrowheads="1"/>
          </p:cNvSpPr>
          <p:nvPr/>
        </p:nvSpPr>
        <p:spPr bwMode="auto">
          <a:xfrm>
            <a:off x="5894816" y="5375079"/>
            <a:ext cx="571504" cy="3416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spcBef>
                <a:spcPct val="50000"/>
              </a:spcBef>
            </a:pPr>
            <a:r>
              <a:rPr lang="en-GB" dirty="0" smtClean="0">
                <a:solidFill>
                  <a:schemeClr val="bg1"/>
                </a:solidFill>
                <a:latin typeface="Times New Roman" pitchFamily="18" charset="0"/>
                <a:sym typeface="Symbol"/>
              </a:rPr>
              <a:t>2</a:t>
            </a:r>
            <a:r>
              <a:rPr lang="en-GB" b="0" i="1" dirty="0" smtClean="0">
                <a:solidFill>
                  <a:schemeClr val="bg1"/>
                </a:solidFill>
                <a:latin typeface="Times New Roman" pitchFamily="18" charset="0"/>
                <a:sym typeface="Symbol"/>
              </a:rPr>
              <a:t></a:t>
            </a:r>
            <a:endParaRPr lang="en-GB" b="0" i="1" dirty="0">
              <a:solidFill>
                <a:schemeClr val="bg1"/>
              </a:solidFill>
              <a:latin typeface="Times New Roman" pitchFamily="18" charset="0"/>
              <a:sym typeface="Symbol" pitchFamily="18" charset="2"/>
            </a:endParaRPr>
          </a:p>
        </p:txBody>
      </p:sp>
      <p:sp>
        <p:nvSpPr>
          <p:cNvPr id="16" name="Text Box 4"/>
          <p:cNvSpPr txBox="1">
            <a:spLocks noChangeArrowheads="1"/>
          </p:cNvSpPr>
          <p:nvPr/>
        </p:nvSpPr>
        <p:spPr bwMode="auto">
          <a:xfrm>
            <a:off x="2194867" y="5375079"/>
            <a:ext cx="571504" cy="3416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spcBef>
                <a:spcPct val="50000"/>
              </a:spcBef>
            </a:pPr>
            <a:r>
              <a:rPr lang="en-GB" b="0" dirty="0" smtClean="0">
                <a:solidFill>
                  <a:schemeClr val="bg1"/>
                </a:solidFill>
                <a:latin typeface="Times New Roman" pitchFamily="18" charset="0"/>
                <a:sym typeface="Symbol"/>
              </a:rPr>
              <a:t>-3</a:t>
            </a:r>
            <a:r>
              <a:rPr lang="en-GB" b="0" i="1" dirty="0" smtClean="0">
                <a:solidFill>
                  <a:schemeClr val="bg1"/>
                </a:solidFill>
                <a:latin typeface="Times New Roman" pitchFamily="18" charset="0"/>
                <a:sym typeface="Symbol"/>
              </a:rPr>
              <a:t></a:t>
            </a:r>
            <a:endParaRPr lang="en-GB" b="0" i="1" dirty="0">
              <a:solidFill>
                <a:schemeClr val="bg1"/>
              </a:solidFill>
              <a:latin typeface="Times New Roman" pitchFamily="18" charset="0"/>
              <a:sym typeface="Symbol" pitchFamily="18" charset="2"/>
            </a:endParaRPr>
          </a:p>
        </p:txBody>
      </p:sp>
      <p:sp>
        <p:nvSpPr>
          <p:cNvPr id="17" name="Text Box 4"/>
          <p:cNvSpPr txBox="1">
            <a:spLocks noChangeArrowheads="1"/>
          </p:cNvSpPr>
          <p:nvPr/>
        </p:nvSpPr>
        <p:spPr bwMode="auto">
          <a:xfrm>
            <a:off x="6626449" y="5375079"/>
            <a:ext cx="571504" cy="3416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spcBef>
                <a:spcPct val="50000"/>
              </a:spcBef>
            </a:pPr>
            <a:r>
              <a:rPr lang="en-GB" dirty="0" smtClean="0">
                <a:solidFill>
                  <a:schemeClr val="bg1"/>
                </a:solidFill>
                <a:latin typeface="Times New Roman" pitchFamily="18" charset="0"/>
                <a:sym typeface="Symbol"/>
              </a:rPr>
              <a:t>3</a:t>
            </a:r>
            <a:r>
              <a:rPr lang="en-GB" b="0" i="1" dirty="0" smtClean="0">
                <a:solidFill>
                  <a:schemeClr val="bg1"/>
                </a:solidFill>
                <a:latin typeface="Times New Roman" pitchFamily="18" charset="0"/>
                <a:sym typeface="Symbol"/>
              </a:rPr>
              <a:t></a:t>
            </a:r>
            <a:endParaRPr lang="en-GB" b="0" i="1" dirty="0">
              <a:solidFill>
                <a:schemeClr val="bg1"/>
              </a:solidFill>
              <a:latin typeface="Times New Roman" pitchFamily="18" charset="0"/>
              <a:sym typeface="Symbol" pitchFamily="18" charset="2"/>
            </a:endParaRPr>
          </a:p>
        </p:txBody>
      </p:sp>
      <p:sp>
        <p:nvSpPr>
          <p:cNvPr id="18" name="Text Box 4"/>
          <p:cNvSpPr txBox="1">
            <a:spLocks noChangeArrowheads="1"/>
          </p:cNvSpPr>
          <p:nvPr/>
        </p:nvSpPr>
        <p:spPr bwMode="auto">
          <a:xfrm>
            <a:off x="2951031" y="5375079"/>
            <a:ext cx="571504" cy="3416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spcBef>
                <a:spcPct val="50000"/>
              </a:spcBef>
            </a:pPr>
            <a:r>
              <a:rPr lang="en-GB" b="0" dirty="0" smtClean="0">
                <a:solidFill>
                  <a:schemeClr val="bg1"/>
                </a:solidFill>
                <a:latin typeface="Times New Roman" pitchFamily="18" charset="0"/>
                <a:sym typeface="Symbol"/>
              </a:rPr>
              <a:t>-2</a:t>
            </a:r>
            <a:r>
              <a:rPr lang="en-GB" b="0" i="1" dirty="0" smtClean="0">
                <a:solidFill>
                  <a:schemeClr val="bg1"/>
                </a:solidFill>
                <a:latin typeface="Times New Roman" pitchFamily="18" charset="0"/>
                <a:sym typeface="Symbol"/>
              </a:rPr>
              <a:t></a:t>
            </a:r>
            <a:endParaRPr lang="en-GB" b="0" i="1" dirty="0">
              <a:solidFill>
                <a:schemeClr val="bg1"/>
              </a:solidFill>
              <a:latin typeface="Times New Roman" pitchFamily="18" charset="0"/>
              <a:sym typeface="Symbol" pitchFamily="18" charset="2"/>
            </a:endParaRPr>
          </a:p>
        </p:txBody>
      </p:sp>
      <p:pic>
        <p:nvPicPr>
          <p:cNvPr id="1033" name="Picture 9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62000" y="903288"/>
            <a:ext cx="7620000" cy="5057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The Multivariate Gaussian Density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71760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en-US" sz="3200" b="0" i="0" u="none" strike="noStrike" kern="1200" cap="none" spc="0" normalizeH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j-ea"/>
              <a:cs typeface="+mj-cs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lang="en-US" sz="3200" dirty="0" smtClean="0">
              <a:solidFill>
                <a:schemeClr val="bg1"/>
              </a:solidFill>
              <a:ea typeface="+mj-ea"/>
              <a:cs typeface="+mj-cs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en-US" sz="3200" b="0" i="0" u="none" strike="noStrike" kern="1200" cap="none" spc="0" normalizeH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j-ea"/>
              <a:cs typeface="+mj-cs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lang="en-US" sz="3200" dirty="0" smtClean="0">
              <a:solidFill>
                <a:schemeClr val="bg1"/>
              </a:solidFill>
              <a:ea typeface="+mj-ea"/>
              <a:cs typeface="+mj-cs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en-US" sz="3200" b="0" i="0" u="none" strike="noStrike" kern="1200" cap="none" spc="0" normalizeH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j-ea"/>
              <a:cs typeface="+mj-cs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lang="en-US" sz="3200" dirty="0" smtClean="0">
              <a:solidFill>
                <a:schemeClr val="bg1"/>
              </a:solidFill>
              <a:ea typeface="+mj-ea"/>
              <a:cs typeface="+mj-cs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en-US" sz="3200" b="0" i="0" u="none" strike="noStrike" kern="1200" cap="none" spc="0" normalizeH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j-ea"/>
              <a:cs typeface="+mj-cs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lang="en-US" sz="3200" dirty="0" smtClean="0">
              <a:solidFill>
                <a:schemeClr val="bg1"/>
              </a:solidFill>
              <a:ea typeface="+mj-ea"/>
              <a:cs typeface="+mj-cs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en-US" sz="3200" b="0" i="0" u="none" strike="noStrike" kern="1200" cap="none" spc="0" normalizeH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j-ea"/>
              <a:cs typeface="+mj-cs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lang="en-US" sz="3200" dirty="0" smtClean="0">
              <a:solidFill>
                <a:schemeClr val="bg1"/>
              </a:solidFill>
              <a:ea typeface="+mj-ea"/>
              <a:cs typeface="+mj-cs"/>
            </a:endParaRPr>
          </a:p>
          <a:p>
            <a:pPr lvl="0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 </a:t>
            </a:r>
            <a:r>
              <a:rPr kumimoji="0" lang="en-US" sz="3200" b="0" i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p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(</a:t>
            </a:r>
            <a:r>
              <a:rPr kumimoji="0" lang="en-US" sz="3200" b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x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|</a:t>
            </a:r>
            <a:r>
              <a:rPr kumimoji="0" lang="en-US" sz="3200" b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  <a:sym typeface="Symbol"/>
              </a:rPr>
              <a:t>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  <a:sym typeface="Symbol"/>
              </a:rPr>
              <a:t>,</a:t>
            </a:r>
            <a:r>
              <a:rPr kumimoji="0" lang="en-US" sz="3200" b="1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  <a:sym typeface="Symbol"/>
              </a:rPr>
              <a:t>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) = exp( -</a:t>
            </a:r>
            <a:r>
              <a:rPr lang="en-US" sz="3200" dirty="0" smtClean="0">
                <a:solidFill>
                  <a:schemeClr val="bg1"/>
                </a:solidFill>
              </a:rPr>
              <a:t>½</a:t>
            </a:r>
            <a:r>
              <a:rPr lang="en-US" sz="3200" baseline="30000" dirty="0" smtClean="0">
                <a:solidFill>
                  <a:schemeClr val="bg1"/>
                </a:solidFill>
              </a:rPr>
              <a:t> 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(</a:t>
            </a:r>
            <a:r>
              <a:rPr kumimoji="0" lang="en-US" sz="3200" b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x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 –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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)</a:t>
            </a:r>
            <a:r>
              <a:rPr kumimoji="0" lang="en-US" sz="3200" b="0" i="1" u="none" strike="noStrike" kern="1200" cap="none" spc="0" normalizeH="0" baseline="30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t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</a:t>
            </a:r>
            <a:r>
              <a:rPr lang="en-US" sz="3200" baseline="30000" dirty="0" smtClean="0">
                <a:solidFill>
                  <a:schemeClr val="bg1"/>
                </a:solidFill>
              </a:rPr>
              <a:t>-1 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dirty="0" smtClean="0">
                <a:solidFill>
                  <a:schemeClr val="bg1"/>
                </a:solidFill>
              </a:rPr>
              <a:t> –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</a:t>
            </a:r>
            <a:r>
              <a:rPr lang="en-US" sz="3200" dirty="0" smtClean="0">
                <a:solidFill>
                  <a:schemeClr val="bg1"/>
                </a:solidFill>
              </a:rPr>
              <a:t>) )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/ (</a:t>
            </a:r>
            <a:r>
              <a:rPr lang="en-US" sz="3200" dirty="0" smtClean="0">
                <a:solidFill>
                  <a:schemeClr val="bg1"/>
                </a:solidFill>
              </a:rPr>
              <a:t>2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)</a:t>
            </a:r>
            <a:r>
              <a:rPr lang="en-US" sz="3200" i="1" baseline="30000" dirty="0" smtClean="0">
                <a:solidFill>
                  <a:schemeClr val="bg1"/>
                </a:solidFill>
              </a:rPr>
              <a:t>D</a:t>
            </a:r>
            <a:r>
              <a:rPr lang="en-US" sz="3200" baseline="30000" dirty="0" smtClean="0">
                <a:solidFill>
                  <a:schemeClr val="bg1"/>
                </a:solidFill>
              </a:rPr>
              <a:t>/2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|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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|</a:t>
            </a:r>
            <a:r>
              <a:rPr lang="en-US" sz="3200" baseline="30000" dirty="0" smtClean="0">
                <a:solidFill>
                  <a:schemeClr val="bg1"/>
                </a:solidFill>
              </a:rPr>
              <a:t>½</a:t>
            </a:r>
            <a:r>
              <a:rPr lang="en-US" sz="3200" dirty="0" smtClean="0">
                <a:solidFill>
                  <a:schemeClr val="bg1"/>
                </a:solidFill>
              </a:rPr>
              <a:t>  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 </a:t>
            </a:r>
            <a:endParaRPr kumimoji="0" lang="en-US" sz="2800" b="1" u="none" strike="noStrike" kern="1200" cap="none" spc="0" normalizeH="0" noProof="0" dirty="0" smtClean="0">
              <a:ln>
                <a:noFill/>
              </a:ln>
              <a:solidFill>
                <a:srgbClr val="FFC000"/>
              </a:solidFill>
              <a:effectLst/>
              <a:uLnTx/>
              <a:uFillTx/>
              <a:ea typeface="+mj-ea"/>
              <a:cs typeface="+mj-cs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1406" y="1686388"/>
            <a:ext cx="4800000" cy="360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643438" y="1686388"/>
            <a:ext cx="4800000" cy="360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The Beta Density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71760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en-US" sz="3200" b="0" i="0" u="none" strike="noStrike" kern="1200" cap="none" spc="0" normalizeH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j-ea"/>
              <a:cs typeface="+mj-cs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lang="en-US" sz="3200" dirty="0" smtClean="0">
              <a:solidFill>
                <a:schemeClr val="bg1"/>
              </a:solidFill>
              <a:ea typeface="+mj-ea"/>
              <a:cs typeface="+mj-cs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en-US" sz="3200" b="0" i="0" u="none" strike="noStrike" kern="1200" cap="none" spc="0" normalizeH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j-ea"/>
              <a:cs typeface="+mj-cs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lang="en-US" sz="3200" dirty="0" smtClean="0">
              <a:solidFill>
                <a:schemeClr val="bg1"/>
              </a:solidFill>
              <a:ea typeface="+mj-ea"/>
              <a:cs typeface="+mj-cs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en-US" sz="3200" b="0" i="0" u="none" strike="noStrike" kern="1200" cap="none" spc="0" normalizeH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j-ea"/>
              <a:cs typeface="+mj-cs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lang="en-US" sz="3200" dirty="0" smtClean="0">
              <a:solidFill>
                <a:schemeClr val="bg1"/>
              </a:solidFill>
              <a:ea typeface="+mj-ea"/>
              <a:cs typeface="+mj-cs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en-US" sz="3200" b="0" i="0" u="none" strike="noStrike" kern="1200" cap="none" spc="0" normalizeH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j-ea"/>
              <a:cs typeface="+mj-cs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lang="en-US" sz="3200" dirty="0" smtClean="0">
              <a:solidFill>
                <a:schemeClr val="bg1"/>
              </a:solidFill>
              <a:ea typeface="+mj-ea"/>
              <a:cs typeface="+mj-cs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en-US" sz="3200" b="0" i="0" u="none" strike="noStrike" kern="1200" cap="none" spc="0" normalizeH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j-ea"/>
              <a:cs typeface="+mj-cs"/>
            </a:endParaRP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lang="en-US" sz="3200" dirty="0" smtClean="0">
              <a:solidFill>
                <a:schemeClr val="bg1"/>
              </a:solidFill>
              <a:ea typeface="+mj-ea"/>
              <a:cs typeface="+mj-cs"/>
            </a:endParaRPr>
          </a:p>
          <a:p>
            <a:pPr lvl="0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 </a:t>
            </a:r>
            <a:r>
              <a:rPr kumimoji="0" lang="en-US" sz="3200" b="0" i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p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|</a:t>
            </a:r>
            <a:r>
              <a:rPr kumimoji="0" lang="en-US" sz="3200" b="0" i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  <a:sym typeface="Symbol"/>
              </a:rPr>
              <a:t>a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  <a:sym typeface="Symbol"/>
              </a:rPr>
              <a:t>,</a:t>
            </a:r>
            <a:r>
              <a:rPr kumimoji="0" lang="en-US" sz="3200" b="0" i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  <a:sym typeface="Symbol"/>
              </a:rPr>
              <a:t>b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) =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i="1" baseline="30000" dirty="0" smtClean="0">
                <a:solidFill>
                  <a:schemeClr val="bg1"/>
                </a:solidFill>
              </a:rPr>
              <a:t>a-1</a:t>
            </a:r>
            <a:r>
              <a:rPr lang="en-US" sz="3200" dirty="0" smtClean="0">
                <a:solidFill>
                  <a:schemeClr val="bg1"/>
                </a:solidFill>
              </a:rPr>
              <a:t>(1 –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dirty="0" smtClean="0">
                <a:solidFill>
                  <a:schemeClr val="bg1"/>
                </a:solidFill>
              </a:rPr>
              <a:t>)</a:t>
            </a:r>
            <a:r>
              <a:rPr lang="en-US" sz="3200" i="1" baseline="30000" dirty="0" smtClean="0">
                <a:solidFill>
                  <a:schemeClr val="bg1"/>
                </a:solidFill>
              </a:rPr>
              <a:t>b-1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 </a:t>
            </a:r>
            <a:r>
              <a:rPr kumimoji="0" lang="en-US" sz="3200" b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  <a:sym typeface="Symbol"/>
              </a:rPr>
              <a:t>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(</a:t>
            </a:r>
            <a:r>
              <a:rPr kumimoji="0" lang="en-US" sz="3200" b="0" i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a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+</a:t>
            </a:r>
            <a:r>
              <a:rPr kumimoji="0" lang="en-US" sz="3200" b="0" i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b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) /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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(</a:t>
            </a:r>
            <a:r>
              <a:rPr kumimoji="0" lang="en-US" sz="3200" b="0" i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a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)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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(</a:t>
            </a:r>
            <a:r>
              <a:rPr kumimoji="0" lang="en-US" sz="3200" b="0" i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b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) </a:t>
            </a:r>
            <a:endParaRPr kumimoji="0" lang="en-US" sz="2800" b="1" u="none" strike="noStrike" kern="1200" cap="none" spc="0" normalizeH="0" noProof="0" dirty="0" smtClean="0">
              <a:ln>
                <a:noFill/>
              </a:ln>
              <a:solidFill>
                <a:srgbClr val="FFC000"/>
              </a:solidFill>
              <a:effectLst/>
              <a:uLnTx/>
              <a:uFillTx/>
              <a:ea typeface="+mj-ea"/>
              <a:cs typeface="+mj-cs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62000" y="903288"/>
            <a:ext cx="7620000" cy="5057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Probability Distribution Functions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 lvl="0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Bernoulli: Single trial with probability of </a:t>
            </a:r>
            <a:r>
              <a:rPr lang="en-US" sz="3200" i="1" dirty="0" smtClean="0">
                <a:solidFill>
                  <a:schemeClr val="bg1"/>
                </a:solidFill>
                <a:ea typeface="+mj-ea"/>
                <a:cs typeface="+mj-cs"/>
              </a:rPr>
              <a:t>success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=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</a:t>
            </a:r>
            <a:endParaRPr lang="en-US" sz="3200" dirty="0" smtClean="0">
              <a:solidFill>
                <a:schemeClr val="bg1"/>
              </a:solidFill>
              <a:ea typeface="+mj-ea"/>
              <a:cs typeface="+mj-cs"/>
            </a:endParaRP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i="1" dirty="0" smtClean="0">
                <a:solidFill>
                  <a:schemeClr val="bg1"/>
                </a:solidFill>
                <a:ea typeface="+mj-ea"/>
                <a:cs typeface="+mj-cs"/>
              </a:rPr>
              <a:t> n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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{0, 1},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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[0, 1]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 </a:t>
            </a:r>
            <a:r>
              <a:rPr kumimoji="0" lang="en-US" sz="3200" b="0" i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p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(</a:t>
            </a:r>
            <a:r>
              <a:rPr kumimoji="0" lang="en-US" sz="3200" i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n</a:t>
            </a:r>
            <a:r>
              <a:rPr kumimoji="0" lang="en-US" sz="320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|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) =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 </a:t>
            </a:r>
            <a:r>
              <a:rPr kumimoji="0" lang="en-US" sz="3200" b="0" i="1" u="none" strike="noStrike" kern="1200" cap="none" spc="0" normalizeH="0" baseline="30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n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(1 –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)</a:t>
            </a:r>
            <a:r>
              <a:rPr lang="en-US" sz="3200" i="1" baseline="30000" dirty="0" smtClean="0">
                <a:solidFill>
                  <a:schemeClr val="bg1"/>
                </a:solidFill>
              </a:rPr>
              <a:t>1-n</a:t>
            </a:r>
            <a:endParaRPr kumimoji="0" lang="en-US" sz="3200" b="0" i="0" u="none" strike="noStrike" kern="1200" cap="none" spc="0" normalizeH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j-ea"/>
              <a:cs typeface="+mj-cs"/>
            </a:endParaRP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  <a:ea typeface="+mj-ea"/>
              <a:cs typeface="+mj-cs"/>
            </a:endParaRPr>
          </a:p>
          <a:p>
            <a:pPr lvl="0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 Binomia</a:t>
            </a:r>
            <a:r>
              <a:rPr kumimoji="0" lang="en-US" sz="320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l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: </a:t>
            </a:r>
            <a:r>
              <a:rPr kumimoji="0" lang="en-US" sz="3200" i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N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 iid Bernoulli trials with </a:t>
            </a:r>
            <a:r>
              <a:rPr kumimoji="0" lang="en-US" sz="3200" b="0" i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n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 successes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</a:t>
            </a:r>
            <a:r>
              <a:rPr lang="en-US" sz="3200" i="1" noProof="0" dirty="0" smtClean="0">
                <a:solidFill>
                  <a:schemeClr val="bg1"/>
                </a:solidFill>
              </a:rPr>
              <a:t>n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</a:t>
            </a:r>
            <a:r>
              <a:rPr lang="en-US" sz="3200" dirty="0" smtClean="0">
                <a:solidFill>
                  <a:schemeClr val="bg1"/>
                </a:solidFill>
              </a:rPr>
              <a:t> {0, 1, …, </a:t>
            </a:r>
            <a:r>
              <a:rPr lang="en-US" sz="3200" i="1" dirty="0" smtClean="0">
                <a:solidFill>
                  <a:schemeClr val="bg1"/>
                </a:solidFill>
              </a:rPr>
              <a:t>N</a:t>
            </a:r>
            <a:r>
              <a:rPr lang="en-US" sz="3200" dirty="0" smtClean="0">
                <a:solidFill>
                  <a:schemeClr val="bg1"/>
                </a:solidFill>
              </a:rPr>
              <a:t>},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</a:t>
            </a:r>
            <a:r>
              <a:rPr lang="en-US" sz="3200" dirty="0" smtClean="0">
                <a:solidFill>
                  <a:schemeClr val="bg1"/>
                </a:solidFill>
              </a:rPr>
              <a:t> [0, 1], </a:t>
            </a:r>
            <a:endParaRPr kumimoji="0" lang="en-US" sz="3200" b="0" i="0" u="none" strike="noStrike" kern="1200" cap="none" spc="0" normalizeH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j-ea"/>
              <a:cs typeface="+mj-cs"/>
            </a:endParaRP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n</a:t>
            </a:r>
            <a:r>
              <a:rPr lang="en-US" sz="3200" dirty="0" smtClean="0">
                <a:solidFill>
                  <a:schemeClr val="bg1"/>
                </a:solidFill>
              </a:rPr>
              <a:t>|</a:t>
            </a:r>
            <a:r>
              <a:rPr lang="en-US" sz="3200" i="1" dirty="0" smtClean="0">
                <a:solidFill>
                  <a:schemeClr val="bg1"/>
                </a:solidFill>
              </a:rPr>
              <a:t>N</a:t>
            </a:r>
            <a:r>
              <a:rPr lang="en-US" sz="3200" dirty="0" smtClean="0">
                <a:solidFill>
                  <a:schemeClr val="bg1"/>
                </a:solidFill>
              </a:rPr>
              <a:t>,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dirty="0" smtClean="0">
                <a:solidFill>
                  <a:schemeClr val="bg1"/>
                </a:solidFill>
              </a:rPr>
              <a:t>) = </a:t>
            </a:r>
            <a:r>
              <a:rPr lang="en-US" sz="3200" i="1" baseline="30000" dirty="0" smtClean="0">
                <a:solidFill>
                  <a:schemeClr val="bg1"/>
                </a:solidFill>
              </a:rPr>
              <a:t>N</a:t>
            </a:r>
            <a:r>
              <a:rPr lang="en-US" sz="3200" dirty="0" smtClean="0">
                <a:solidFill>
                  <a:schemeClr val="bg1"/>
                </a:solidFill>
              </a:rPr>
              <a:t>C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n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i="1" baseline="30000" dirty="0" smtClean="0">
                <a:solidFill>
                  <a:schemeClr val="bg1"/>
                </a:solidFill>
              </a:rPr>
              <a:t>n</a:t>
            </a:r>
            <a:r>
              <a:rPr lang="en-US" sz="3200" dirty="0" smtClean="0">
                <a:solidFill>
                  <a:schemeClr val="bg1"/>
                </a:solidFill>
              </a:rPr>
              <a:t>(1 –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dirty="0" smtClean="0">
                <a:solidFill>
                  <a:schemeClr val="bg1"/>
                </a:solidFill>
              </a:rPr>
              <a:t>)</a:t>
            </a:r>
            <a:r>
              <a:rPr lang="en-US" sz="3200" i="1" baseline="30000" dirty="0" smtClean="0">
                <a:solidFill>
                  <a:schemeClr val="bg1"/>
                </a:solidFill>
              </a:rPr>
              <a:t>N-n</a:t>
            </a:r>
            <a:endParaRPr lang="en-US" sz="3200" dirty="0" smtClean="0">
              <a:solidFill>
                <a:schemeClr val="bg1"/>
              </a:solidFill>
              <a:ea typeface="+mj-ea"/>
              <a:cs typeface="+mj-cs"/>
            </a:endParaRP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endParaRPr kumimoji="0" lang="en-US" sz="3200" b="1" u="none" strike="noStrike" kern="1200" cap="none" spc="0" normalizeH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j-ea"/>
              <a:cs typeface="+mj-cs"/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b="1" dirty="0" smtClean="0">
                <a:solidFill>
                  <a:schemeClr val="bg1"/>
                </a:solidFill>
                <a:ea typeface="+mj-ea"/>
                <a:cs typeface="+mj-cs"/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Multinomial: </a:t>
            </a:r>
            <a:r>
              <a:rPr lang="en-US" sz="3200" i="1" dirty="0" smtClean="0">
                <a:solidFill>
                  <a:schemeClr val="bg1"/>
                </a:solidFill>
                <a:ea typeface="+mj-ea"/>
                <a:cs typeface="+mj-cs"/>
              </a:rPr>
              <a:t>N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iid trials, outcome k occurs </a:t>
            </a:r>
            <a:r>
              <a:rPr lang="en-US" sz="3200" i="1" dirty="0" smtClean="0">
                <a:solidFill>
                  <a:schemeClr val="bg1"/>
                </a:solidFill>
                <a:ea typeface="+mj-ea"/>
                <a:cs typeface="+mj-cs"/>
              </a:rPr>
              <a:t>n</a:t>
            </a:r>
            <a:r>
              <a:rPr lang="en-US" sz="3200" i="1" baseline="-25000" dirty="0" smtClean="0">
                <a:solidFill>
                  <a:schemeClr val="bg1"/>
                </a:solidFill>
                <a:ea typeface="+mj-ea"/>
                <a:cs typeface="+mj-cs"/>
              </a:rPr>
              <a:t>k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times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b="1" i="1" dirty="0" smtClean="0">
                <a:solidFill>
                  <a:schemeClr val="bg1"/>
                </a:solidFill>
                <a:ea typeface="+mj-ea"/>
                <a:cs typeface="+mj-cs"/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</a:rPr>
              <a:t>n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k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</a:t>
            </a:r>
            <a:r>
              <a:rPr lang="en-US" sz="3200" dirty="0" smtClean="0">
                <a:solidFill>
                  <a:schemeClr val="bg1"/>
                </a:solidFill>
              </a:rPr>
              <a:t> {0, 1, …, </a:t>
            </a:r>
            <a:r>
              <a:rPr lang="en-US" sz="3200" i="1" dirty="0" smtClean="0">
                <a:solidFill>
                  <a:schemeClr val="bg1"/>
                </a:solidFill>
              </a:rPr>
              <a:t>N</a:t>
            </a:r>
            <a:r>
              <a:rPr lang="en-US" sz="3200" dirty="0" smtClean="0">
                <a:solidFill>
                  <a:schemeClr val="bg1"/>
                </a:solidFill>
              </a:rPr>
              <a:t>},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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k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n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k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=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N</a:t>
            </a:r>
            <a:r>
              <a:rPr lang="en-US" sz="3200" dirty="0" smtClean="0">
                <a:solidFill>
                  <a:schemeClr val="bg1"/>
                </a:solidFill>
              </a:rPr>
              <a:t>,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k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</a:t>
            </a:r>
            <a:r>
              <a:rPr lang="en-US" sz="3200" dirty="0" smtClean="0">
                <a:solidFill>
                  <a:schemeClr val="bg1"/>
                </a:solidFill>
              </a:rPr>
              <a:t> [0, 1],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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k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k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= </a:t>
            </a:r>
            <a:r>
              <a:rPr lang="en-US" sz="3200" dirty="0" smtClean="0">
                <a:solidFill>
                  <a:schemeClr val="bg1"/>
                </a:solidFill>
              </a:rPr>
              <a:t>1</a:t>
            </a:r>
            <a:endParaRPr lang="en-US" sz="3200" b="1" dirty="0" smtClean="0">
              <a:solidFill>
                <a:schemeClr val="bg1"/>
              </a:solidFill>
              <a:ea typeface="+mj-ea"/>
              <a:cs typeface="+mj-cs"/>
            </a:endParaRP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kumimoji="0" lang="en-US" sz="3200" b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 </a:t>
            </a:r>
            <a:r>
              <a:rPr lang="en-US" sz="2800" i="1" dirty="0" smtClean="0">
                <a:solidFill>
                  <a:schemeClr val="bg1"/>
                </a:solidFill>
              </a:rPr>
              <a:t>p</a:t>
            </a:r>
            <a:r>
              <a:rPr lang="en-US" sz="2800" dirty="0" smtClean="0">
                <a:solidFill>
                  <a:schemeClr val="bg1"/>
                </a:solidFill>
              </a:rPr>
              <a:t>(</a:t>
            </a:r>
            <a:r>
              <a:rPr lang="en-US" sz="2800" b="1" dirty="0" smtClean="0">
                <a:solidFill>
                  <a:schemeClr val="bg1"/>
                </a:solidFill>
              </a:rPr>
              <a:t>n</a:t>
            </a:r>
            <a:r>
              <a:rPr lang="en-US" sz="2800" dirty="0" smtClean="0">
                <a:solidFill>
                  <a:schemeClr val="bg1"/>
                </a:solidFill>
              </a:rPr>
              <a:t>|</a:t>
            </a:r>
            <a:r>
              <a:rPr lang="en-US" sz="2800" i="1" dirty="0" smtClean="0">
                <a:solidFill>
                  <a:schemeClr val="bg1"/>
                </a:solidFill>
              </a:rPr>
              <a:t>N</a:t>
            </a:r>
            <a:r>
              <a:rPr lang="en-US" sz="2800" dirty="0" smtClean="0">
                <a:solidFill>
                  <a:schemeClr val="bg1"/>
                </a:solidFill>
              </a:rPr>
              <a:t>,</a:t>
            </a:r>
            <a:r>
              <a:rPr lang="en-US" sz="2800" b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2800" dirty="0" smtClean="0">
                <a:solidFill>
                  <a:schemeClr val="bg1"/>
                </a:solidFill>
              </a:rPr>
              <a:t>) = </a:t>
            </a:r>
            <a:r>
              <a:rPr lang="en-US" sz="2800" i="1" dirty="0" smtClean="0">
                <a:solidFill>
                  <a:schemeClr val="bg1"/>
                </a:solidFill>
              </a:rPr>
              <a:t>N</a:t>
            </a:r>
            <a:r>
              <a:rPr lang="en-US" sz="2800" dirty="0" smtClean="0">
                <a:solidFill>
                  <a:schemeClr val="bg1"/>
                </a:solidFill>
              </a:rPr>
              <a:t>! </a:t>
            </a:r>
            <a:r>
              <a:rPr lang="en-US" sz="2800" dirty="0" smtClean="0">
                <a:solidFill>
                  <a:schemeClr val="bg1"/>
                </a:solidFill>
                <a:sym typeface="Symbol"/>
              </a:rPr>
              <a:t></a:t>
            </a:r>
            <a:r>
              <a:rPr lang="en-US" sz="2800" i="1" baseline="-25000" dirty="0" smtClean="0">
                <a:solidFill>
                  <a:schemeClr val="bg1"/>
                </a:solidFill>
              </a:rPr>
              <a:t>k</a:t>
            </a:r>
            <a:r>
              <a:rPr lang="en-US" sz="2800" dirty="0" smtClean="0">
                <a:solidFill>
                  <a:schemeClr val="bg1"/>
                </a:solidFill>
              </a:rPr>
              <a:t> </a:t>
            </a:r>
            <a:r>
              <a:rPr lang="en-US" sz="2800" i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2800" i="1" baseline="-25000" dirty="0" smtClean="0">
                <a:solidFill>
                  <a:schemeClr val="bg1"/>
                </a:solidFill>
              </a:rPr>
              <a:t>k</a:t>
            </a:r>
            <a:r>
              <a:rPr lang="en-US" sz="2800" i="1" baseline="30000" dirty="0" smtClean="0">
                <a:solidFill>
                  <a:schemeClr val="bg1"/>
                </a:solidFill>
              </a:rPr>
              <a:t>n</a:t>
            </a:r>
            <a:r>
              <a:rPr lang="en-US" sz="2800" i="1" baseline="10000" dirty="0" smtClean="0">
                <a:solidFill>
                  <a:schemeClr val="bg1"/>
                </a:solidFill>
              </a:rPr>
              <a:t>k</a:t>
            </a:r>
            <a:r>
              <a:rPr lang="en-US" sz="2800" dirty="0" smtClean="0">
                <a:solidFill>
                  <a:schemeClr val="bg1"/>
                </a:solidFill>
              </a:rPr>
              <a:t> /</a:t>
            </a:r>
            <a:r>
              <a:rPr lang="en-US" sz="2800" i="1" dirty="0" smtClean="0">
                <a:solidFill>
                  <a:schemeClr val="bg1"/>
                </a:solidFill>
                <a:sym typeface="Symbol"/>
              </a:rPr>
              <a:t> n</a:t>
            </a:r>
            <a:r>
              <a:rPr lang="en-US" sz="2800" i="1" baseline="-25000" dirty="0" smtClean="0">
                <a:solidFill>
                  <a:schemeClr val="bg1"/>
                </a:solidFill>
              </a:rPr>
              <a:t>k</a:t>
            </a:r>
            <a:r>
              <a:rPr lang="en-US" sz="2800" dirty="0" smtClean="0">
                <a:solidFill>
                  <a:schemeClr val="bg1"/>
                </a:solidFill>
              </a:rPr>
              <a:t>! </a:t>
            </a:r>
            <a:endParaRPr kumimoji="0" lang="en-US" sz="2800" u="none" strike="noStrike" kern="1200" cap="none" spc="0" normalizeH="0" noProof="0" dirty="0" smtClean="0">
              <a:ln>
                <a:noFill/>
              </a:ln>
              <a:solidFill>
                <a:srgbClr val="FFC000"/>
              </a:solidFill>
              <a:effectLst/>
              <a:uLnTx/>
              <a:uFillTx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A Toy Example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 lvl="0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We don’t know whether a coin is fair or not. We are told that heads occurred </a:t>
            </a:r>
            <a:r>
              <a:rPr lang="en-US" sz="3200" i="1" dirty="0" smtClean="0">
                <a:solidFill>
                  <a:schemeClr val="bg1"/>
                </a:solidFill>
                <a:ea typeface="+mj-ea"/>
                <a:cs typeface="+mj-cs"/>
              </a:rPr>
              <a:t>n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times in </a:t>
            </a:r>
            <a:r>
              <a:rPr lang="en-US" sz="3200" i="1" dirty="0" smtClean="0">
                <a:solidFill>
                  <a:schemeClr val="bg1"/>
                </a:solidFill>
                <a:ea typeface="+mj-ea"/>
                <a:cs typeface="+mj-cs"/>
              </a:rPr>
              <a:t>N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coin flips.</a:t>
            </a:r>
          </a:p>
          <a:p>
            <a:pPr lvl="0">
              <a:spcBef>
                <a:spcPct val="0"/>
              </a:spcBef>
              <a:buFont typeface="Arial" pitchFamily="34" charset="0"/>
              <a:buChar char="•"/>
              <a:defRPr/>
            </a:pPr>
            <a:endParaRPr kumimoji="0" lang="en-US" sz="3200" u="none" strike="noStrike" kern="1200" cap="none" spc="0" normalizeH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j-ea"/>
              <a:cs typeface="+mj-cs"/>
            </a:endParaRPr>
          </a:p>
          <a:p>
            <a:pPr lvl="0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We are asked to predict whether the next coin flip will result in a head or a tail.</a:t>
            </a:r>
          </a:p>
          <a:p>
            <a:pPr lvl="0">
              <a:spcBef>
                <a:spcPct val="0"/>
              </a:spcBef>
              <a:buFont typeface="Arial" pitchFamily="34" charset="0"/>
              <a:buChar char="•"/>
              <a:defRPr/>
            </a:pPr>
            <a:endParaRPr kumimoji="0" lang="en-US" sz="3200" u="none" strike="noStrike" kern="1200" cap="none" spc="0" normalizeH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j-ea"/>
              <a:cs typeface="+mj-cs"/>
            </a:endParaRPr>
          </a:p>
          <a:p>
            <a:pPr lvl="0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Let </a:t>
            </a:r>
            <a:r>
              <a:rPr lang="en-US" sz="3200" i="1" dirty="0" smtClean="0">
                <a:solidFill>
                  <a:schemeClr val="bg1"/>
                </a:solidFill>
                <a:ea typeface="+mj-ea"/>
                <a:cs typeface="+mj-cs"/>
              </a:rPr>
              <a:t>y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be a binary random variable such that 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= 1 represents the event that the next coin flip will be a head and 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= 0 that it will be a tail</a:t>
            </a:r>
          </a:p>
          <a:p>
            <a:pPr lvl="0">
              <a:spcBef>
                <a:spcPct val="0"/>
              </a:spcBef>
              <a:buFont typeface="Arial" pitchFamily="34" charset="0"/>
              <a:buChar char="•"/>
              <a:defRPr/>
            </a:pPr>
            <a:endParaRPr kumimoji="0" lang="en-US" sz="3200" u="none" strike="noStrike" kern="1200" cap="none" spc="0" normalizeH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j-ea"/>
              <a:cs typeface="+mj-cs"/>
            </a:endParaRPr>
          </a:p>
          <a:p>
            <a:pPr lvl="0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We should predict heads if </a:t>
            </a:r>
            <a:r>
              <a:rPr lang="en-US" sz="3200" i="1" dirty="0" smtClean="0">
                <a:solidFill>
                  <a:schemeClr val="bg1"/>
                </a:solidFill>
                <a:ea typeface="+mj-ea"/>
                <a:cs typeface="+mj-cs"/>
              </a:rPr>
              <a:t>p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dirty="0" smtClean="0">
                <a:solidFill>
                  <a:schemeClr val="bg1"/>
                </a:solidFill>
              </a:rPr>
              <a:t>=1|</a:t>
            </a:r>
            <a:r>
              <a:rPr lang="en-US" sz="3200" i="1" dirty="0" smtClean="0">
                <a:solidFill>
                  <a:schemeClr val="bg1"/>
                </a:solidFill>
              </a:rPr>
              <a:t>n</a:t>
            </a:r>
            <a:r>
              <a:rPr lang="en-US" sz="3200" dirty="0" smtClean="0">
                <a:solidFill>
                  <a:schemeClr val="bg1"/>
                </a:solidFill>
              </a:rPr>
              <a:t>,</a:t>
            </a:r>
            <a:r>
              <a:rPr lang="en-US" sz="3200" i="1" dirty="0" smtClean="0">
                <a:solidFill>
                  <a:schemeClr val="bg1"/>
                </a:solidFill>
              </a:rPr>
              <a:t>N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) &gt; </a:t>
            </a:r>
            <a:r>
              <a:rPr lang="en-US" sz="2800" i="1" dirty="0" smtClean="0">
                <a:solidFill>
                  <a:schemeClr val="bg1"/>
                </a:solidFill>
              </a:rPr>
              <a:t>p</a:t>
            </a:r>
            <a:r>
              <a:rPr lang="en-US" sz="2800" dirty="0" smtClean="0">
                <a:solidFill>
                  <a:schemeClr val="bg1"/>
                </a:solidFill>
              </a:rPr>
              <a:t>(</a:t>
            </a:r>
            <a:r>
              <a:rPr lang="en-US" sz="2800" i="1" dirty="0" smtClean="0">
                <a:solidFill>
                  <a:schemeClr val="bg1"/>
                </a:solidFill>
              </a:rPr>
              <a:t>y</a:t>
            </a:r>
            <a:r>
              <a:rPr lang="en-US" sz="2800" dirty="0" smtClean="0">
                <a:solidFill>
                  <a:schemeClr val="bg1"/>
                </a:solidFill>
              </a:rPr>
              <a:t>=0|</a:t>
            </a:r>
            <a:r>
              <a:rPr lang="en-US" sz="2800" i="1" dirty="0" smtClean="0">
                <a:solidFill>
                  <a:schemeClr val="bg1"/>
                </a:solidFill>
              </a:rPr>
              <a:t>n</a:t>
            </a:r>
            <a:r>
              <a:rPr lang="en-US" sz="2800" dirty="0" smtClean="0">
                <a:solidFill>
                  <a:schemeClr val="bg1"/>
                </a:solidFill>
              </a:rPr>
              <a:t>,</a:t>
            </a:r>
            <a:r>
              <a:rPr lang="en-US" sz="2800" i="1" dirty="0" smtClean="0">
                <a:solidFill>
                  <a:schemeClr val="bg1"/>
                </a:solidFill>
              </a:rPr>
              <a:t>N</a:t>
            </a:r>
            <a:r>
              <a:rPr lang="en-US" sz="2800" dirty="0" smtClean="0">
                <a:solidFill>
                  <a:schemeClr val="bg1"/>
                </a:solidFill>
              </a:rPr>
              <a:t>)</a:t>
            </a:r>
            <a:endParaRPr kumimoji="0" lang="en-US" sz="2800" u="none" strike="noStrike" kern="1200" cap="none" spc="0" normalizeH="0" noProof="0" dirty="0" smtClean="0">
              <a:ln>
                <a:noFill/>
              </a:ln>
              <a:solidFill>
                <a:srgbClr val="FFC000"/>
              </a:solidFill>
              <a:effectLst/>
              <a:uLnTx/>
              <a:uFillTx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The Maximum Likelihood Approach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 lvl="0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Let </a:t>
            </a:r>
            <a:r>
              <a:rPr lang="en-US" sz="3200" i="1" dirty="0" smtClean="0">
                <a:solidFill>
                  <a:schemeClr val="bg1"/>
                </a:solidFill>
                <a:ea typeface="+mj-ea"/>
                <a:cs typeface="+mj-cs"/>
              </a:rPr>
              <a:t>p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dirty="0" smtClean="0">
                <a:solidFill>
                  <a:schemeClr val="bg1"/>
                </a:solidFill>
              </a:rPr>
              <a:t>=1|</a:t>
            </a:r>
            <a:r>
              <a:rPr lang="en-US" sz="3200" i="1" dirty="0" smtClean="0">
                <a:solidFill>
                  <a:schemeClr val="bg1"/>
                </a:solidFill>
              </a:rPr>
              <a:t>n</a:t>
            </a:r>
            <a:r>
              <a:rPr lang="en-US" sz="3200" dirty="0" smtClean="0">
                <a:solidFill>
                  <a:schemeClr val="bg1"/>
                </a:solidFill>
              </a:rPr>
              <a:t>,</a:t>
            </a:r>
            <a:r>
              <a:rPr lang="en-US" sz="3200" i="1" dirty="0" smtClean="0">
                <a:solidFill>
                  <a:schemeClr val="bg1"/>
                </a:solidFill>
              </a:rPr>
              <a:t>N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)  = </a:t>
            </a:r>
            <a:r>
              <a:rPr lang="en-US" sz="3200" i="1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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and </a:t>
            </a:r>
            <a:r>
              <a:rPr lang="en-US" sz="2800" i="1" dirty="0" smtClean="0">
                <a:solidFill>
                  <a:schemeClr val="bg1"/>
                </a:solidFill>
              </a:rPr>
              <a:t>p</a:t>
            </a:r>
            <a:r>
              <a:rPr lang="en-US" sz="2800" dirty="0" smtClean="0">
                <a:solidFill>
                  <a:schemeClr val="bg1"/>
                </a:solidFill>
              </a:rPr>
              <a:t>(</a:t>
            </a:r>
            <a:r>
              <a:rPr lang="en-US" sz="2800" i="1" dirty="0" smtClean="0">
                <a:solidFill>
                  <a:schemeClr val="bg1"/>
                </a:solidFill>
              </a:rPr>
              <a:t>y</a:t>
            </a:r>
            <a:r>
              <a:rPr lang="en-US" sz="2800" dirty="0" smtClean="0">
                <a:solidFill>
                  <a:schemeClr val="bg1"/>
                </a:solidFill>
              </a:rPr>
              <a:t>=0|</a:t>
            </a:r>
            <a:r>
              <a:rPr lang="en-US" sz="2800" i="1" dirty="0" smtClean="0">
                <a:solidFill>
                  <a:schemeClr val="bg1"/>
                </a:solidFill>
              </a:rPr>
              <a:t>n</a:t>
            </a:r>
            <a:r>
              <a:rPr lang="en-US" sz="2800" dirty="0" smtClean="0">
                <a:solidFill>
                  <a:schemeClr val="bg1"/>
                </a:solidFill>
              </a:rPr>
              <a:t>,</a:t>
            </a:r>
            <a:r>
              <a:rPr lang="en-US" sz="2800" i="1" dirty="0" smtClean="0">
                <a:solidFill>
                  <a:schemeClr val="bg1"/>
                </a:solidFill>
              </a:rPr>
              <a:t>N</a:t>
            </a:r>
            <a:r>
              <a:rPr lang="en-US" sz="2800" dirty="0" smtClean="0">
                <a:solidFill>
                  <a:schemeClr val="bg1"/>
                </a:solidFill>
              </a:rPr>
              <a:t>) = 1 - </a:t>
            </a:r>
            <a:r>
              <a:rPr lang="en-US" sz="2800" i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2800" dirty="0" smtClean="0">
                <a:solidFill>
                  <a:schemeClr val="bg1"/>
                </a:solidFill>
                <a:sym typeface="Symbol"/>
              </a:rPr>
              <a:t> so that we should predict heads if </a:t>
            </a:r>
            <a:r>
              <a:rPr lang="en-US" sz="2800" i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2800" dirty="0" smtClean="0">
                <a:solidFill>
                  <a:schemeClr val="bg1"/>
                </a:solidFill>
                <a:sym typeface="Symbol"/>
              </a:rPr>
              <a:t> &gt; </a:t>
            </a:r>
            <a:r>
              <a:rPr lang="en-US" sz="2800" dirty="0" smtClean="0">
                <a:solidFill>
                  <a:schemeClr val="bg1"/>
                </a:solidFill>
              </a:rPr>
              <a:t>½</a:t>
            </a:r>
            <a:endParaRPr lang="en-US" sz="2800" dirty="0" smtClean="0">
              <a:solidFill>
                <a:schemeClr val="bg1"/>
              </a:solidFill>
              <a:sym typeface="Symbol"/>
            </a:endParaRPr>
          </a:p>
          <a:p>
            <a:pPr lvl="0">
              <a:spcBef>
                <a:spcPct val="0"/>
              </a:spcBef>
              <a:buFont typeface="Arial" pitchFamily="34" charset="0"/>
              <a:buChar char="•"/>
              <a:defRPr/>
            </a:pPr>
            <a:endParaRPr kumimoji="0" lang="en-US" sz="2800" u="none" strike="noStrike" kern="1200" cap="none" spc="0" normalizeH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j-ea"/>
              <a:cs typeface="+mj-cs"/>
              <a:sym typeface="Symbol"/>
            </a:endParaRPr>
          </a:p>
          <a:p>
            <a:pPr lvl="0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2800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 How should we estimate </a:t>
            </a:r>
            <a:r>
              <a:rPr lang="en-US" sz="2800" i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2800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?</a:t>
            </a:r>
          </a:p>
          <a:p>
            <a:pPr lvl="0">
              <a:spcBef>
                <a:spcPct val="0"/>
              </a:spcBef>
              <a:buFont typeface="Arial" pitchFamily="34" charset="0"/>
              <a:buChar char="•"/>
              <a:defRPr/>
            </a:pPr>
            <a:endParaRPr kumimoji="0" lang="en-US" sz="2800" u="none" strike="noStrike" kern="1200" cap="none" spc="0" normalizeH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j-ea"/>
              <a:cs typeface="+mj-cs"/>
              <a:sym typeface="Symbol"/>
            </a:endParaRPr>
          </a:p>
          <a:p>
            <a:pPr lvl="0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2800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 Assuming that the observed coin flips followed a Binomial distribution, we could choose the value of </a:t>
            </a:r>
            <a:r>
              <a:rPr lang="en-US" sz="2800" i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2800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 that maximizes the likelihood of observing the data</a:t>
            </a:r>
          </a:p>
          <a:p>
            <a:pPr lvl="0">
              <a:spcBef>
                <a:spcPct val="0"/>
              </a:spcBef>
              <a:buFont typeface="Arial" pitchFamily="34" charset="0"/>
              <a:buChar char="•"/>
              <a:defRPr/>
            </a:pPr>
            <a:endParaRPr kumimoji="0" lang="en-US" sz="2800" u="none" strike="noStrike" kern="1200" cap="none" spc="0" normalizeH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j-ea"/>
              <a:cs typeface="+mj-cs"/>
              <a:sym typeface="Symbol"/>
            </a:endParaRPr>
          </a:p>
          <a:p>
            <a:pPr lvl="0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2800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 </a:t>
            </a:r>
            <a:r>
              <a:rPr lang="en-US" sz="2800" i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2800" baseline="-25000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ML</a:t>
            </a:r>
            <a:r>
              <a:rPr lang="en-US" sz="2800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 	= argmax</a:t>
            </a:r>
            <a:r>
              <a:rPr lang="en-US" sz="2800" i="1" baseline="-25000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2800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 </a:t>
            </a:r>
            <a:r>
              <a:rPr lang="en-US" sz="2800" i="1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p</a:t>
            </a:r>
            <a:r>
              <a:rPr lang="en-US" sz="2800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(</a:t>
            </a:r>
            <a:r>
              <a:rPr lang="en-US" sz="2800" i="1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n</a:t>
            </a:r>
            <a:r>
              <a:rPr lang="en-US" sz="2800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|</a:t>
            </a:r>
            <a:r>
              <a:rPr lang="en-US" sz="2800" i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2800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) = </a:t>
            </a:r>
            <a:r>
              <a:rPr lang="en-US" sz="2800" dirty="0" smtClean="0">
                <a:solidFill>
                  <a:schemeClr val="bg1"/>
                </a:solidFill>
                <a:sym typeface="Symbol"/>
              </a:rPr>
              <a:t>argmax</a:t>
            </a:r>
            <a:r>
              <a:rPr lang="en-US" sz="2800" i="1" baseline="-25000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2800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 </a:t>
            </a:r>
            <a:r>
              <a:rPr lang="en-US" sz="2800" i="1" baseline="30000" dirty="0" smtClean="0">
                <a:solidFill>
                  <a:schemeClr val="bg1"/>
                </a:solidFill>
              </a:rPr>
              <a:t>N</a:t>
            </a:r>
            <a:r>
              <a:rPr lang="en-US" sz="2800" dirty="0" smtClean="0">
                <a:solidFill>
                  <a:schemeClr val="bg1"/>
                </a:solidFill>
              </a:rPr>
              <a:t>C</a:t>
            </a:r>
            <a:r>
              <a:rPr lang="en-US" sz="2800" i="1" baseline="-25000" dirty="0" smtClean="0">
                <a:solidFill>
                  <a:schemeClr val="bg1"/>
                </a:solidFill>
              </a:rPr>
              <a:t>n</a:t>
            </a:r>
            <a:r>
              <a:rPr lang="en-US" sz="2800" i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2800" dirty="0" smtClean="0">
                <a:solidFill>
                  <a:schemeClr val="bg1"/>
                </a:solidFill>
              </a:rPr>
              <a:t> </a:t>
            </a:r>
            <a:r>
              <a:rPr lang="en-US" sz="2800" i="1" baseline="30000" dirty="0" smtClean="0">
                <a:solidFill>
                  <a:schemeClr val="bg1"/>
                </a:solidFill>
              </a:rPr>
              <a:t>n</a:t>
            </a:r>
            <a:r>
              <a:rPr lang="en-US" sz="2800" dirty="0" smtClean="0">
                <a:solidFill>
                  <a:schemeClr val="bg1"/>
                </a:solidFill>
              </a:rPr>
              <a:t>(1 – </a:t>
            </a:r>
            <a:r>
              <a:rPr lang="en-US" sz="2800" i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2800" dirty="0" smtClean="0">
                <a:solidFill>
                  <a:schemeClr val="bg1"/>
                </a:solidFill>
              </a:rPr>
              <a:t>)</a:t>
            </a:r>
            <a:r>
              <a:rPr lang="en-US" sz="2800" i="1" baseline="30000" dirty="0" smtClean="0">
                <a:solidFill>
                  <a:schemeClr val="bg1"/>
                </a:solidFill>
              </a:rPr>
              <a:t>N-n </a:t>
            </a:r>
            <a:endParaRPr lang="en-US" sz="2800" dirty="0" smtClean="0">
              <a:solidFill>
                <a:schemeClr val="bg1"/>
              </a:solidFill>
              <a:ea typeface="+mj-ea"/>
              <a:cs typeface="+mj-cs"/>
              <a:sym typeface="Symbol"/>
            </a:endParaRPr>
          </a:p>
          <a:p>
            <a:pPr lvl="2">
              <a:spcBef>
                <a:spcPct val="0"/>
              </a:spcBef>
              <a:defRPr/>
            </a:pPr>
            <a:r>
              <a:rPr kumimoji="0" lang="en-US" sz="280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  <a:sym typeface="Symbol"/>
              </a:rPr>
              <a:t>= </a:t>
            </a:r>
            <a:r>
              <a:rPr lang="en-US" sz="2800" dirty="0" smtClean="0">
                <a:solidFill>
                  <a:schemeClr val="bg1"/>
                </a:solidFill>
                <a:sym typeface="Symbol"/>
              </a:rPr>
              <a:t>argmax</a:t>
            </a:r>
            <a:r>
              <a:rPr lang="en-US" sz="2800" i="1" baseline="-25000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kumimoji="0" lang="en-US" sz="280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  <a:sym typeface="Symbol"/>
              </a:rPr>
              <a:t>  </a:t>
            </a:r>
            <a:r>
              <a:rPr kumimoji="0" lang="en-US" sz="2800" i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  <a:sym typeface="Symbol"/>
              </a:rPr>
              <a:t>n</a:t>
            </a:r>
            <a:r>
              <a:rPr kumimoji="0" lang="en-US" sz="280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  <a:sym typeface="Symbol"/>
              </a:rPr>
              <a:t> log(</a:t>
            </a:r>
            <a:r>
              <a:rPr lang="en-US" sz="2800" i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kumimoji="0" lang="en-US" sz="280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  <a:sym typeface="Symbol"/>
              </a:rPr>
              <a:t>) + (</a:t>
            </a:r>
            <a:r>
              <a:rPr kumimoji="0" lang="en-US" sz="2800" i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  <a:sym typeface="Symbol"/>
              </a:rPr>
              <a:t>N</a:t>
            </a:r>
            <a:r>
              <a:rPr kumimoji="0" lang="en-US" sz="280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  <a:sym typeface="Symbol"/>
              </a:rPr>
              <a:t> – </a:t>
            </a:r>
            <a:r>
              <a:rPr kumimoji="0" lang="en-US" sz="2800" i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  <a:sym typeface="Symbol"/>
              </a:rPr>
              <a:t>n</a:t>
            </a:r>
            <a:r>
              <a:rPr kumimoji="0" lang="en-US" sz="280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  <a:sym typeface="Symbol"/>
              </a:rPr>
              <a:t>) log(1 – </a:t>
            </a:r>
            <a:r>
              <a:rPr lang="en-US" sz="2800" i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kumimoji="0" lang="en-US" sz="280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  <a:sym typeface="Symbol"/>
              </a:rPr>
              <a:t>) </a:t>
            </a:r>
          </a:p>
          <a:p>
            <a:pPr lvl="2">
              <a:spcBef>
                <a:spcPct val="0"/>
              </a:spcBef>
              <a:defRPr/>
            </a:pPr>
            <a:r>
              <a:rPr lang="en-US" sz="2800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= </a:t>
            </a:r>
            <a:r>
              <a:rPr lang="en-US" sz="2800" i="1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n </a:t>
            </a:r>
            <a:r>
              <a:rPr lang="en-US" sz="2800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/ </a:t>
            </a:r>
            <a:r>
              <a:rPr lang="en-US" sz="2800" i="1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N</a:t>
            </a:r>
            <a:endParaRPr lang="en-US" sz="2800" dirty="0" smtClean="0">
              <a:solidFill>
                <a:srgbClr val="FFC000"/>
              </a:solidFill>
              <a:ea typeface="+mj-ea"/>
              <a:cs typeface="+mj-cs"/>
              <a:sym typeface="Symbol"/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2800" dirty="0" smtClean="0">
                <a:solidFill>
                  <a:srgbClr val="FFC000"/>
                </a:solidFill>
                <a:ea typeface="+mj-ea"/>
                <a:cs typeface="+mj-cs"/>
                <a:sym typeface="Symbol"/>
              </a:rPr>
              <a:t> We should predict heads if </a:t>
            </a:r>
            <a:r>
              <a:rPr lang="en-US" sz="2800" i="1" dirty="0" smtClean="0">
                <a:solidFill>
                  <a:srgbClr val="FFC000"/>
                </a:solidFill>
                <a:ea typeface="+mj-ea"/>
                <a:cs typeface="+mj-cs"/>
                <a:sym typeface="Symbol"/>
              </a:rPr>
              <a:t>n</a:t>
            </a:r>
            <a:r>
              <a:rPr lang="en-US" sz="2800" dirty="0" smtClean="0">
                <a:solidFill>
                  <a:srgbClr val="FFC000"/>
                </a:solidFill>
                <a:ea typeface="+mj-ea"/>
                <a:cs typeface="+mj-cs"/>
                <a:sym typeface="Symbol"/>
              </a:rPr>
              <a:t> &gt; </a:t>
            </a:r>
            <a:r>
              <a:rPr lang="en-US" sz="2800" dirty="0" smtClean="0">
                <a:solidFill>
                  <a:schemeClr val="bg1"/>
                </a:solidFill>
              </a:rPr>
              <a:t>½ </a:t>
            </a:r>
            <a:r>
              <a:rPr lang="en-US" sz="2800" i="1" dirty="0" smtClean="0">
                <a:solidFill>
                  <a:srgbClr val="FFC000"/>
                </a:solidFill>
                <a:ea typeface="+mj-ea"/>
                <a:cs typeface="+mj-cs"/>
                <a:sym typeface="Symbol"/>
              </a:rPr>
              <a:t>N</a:t>
            </a:r>
            <a:endParaRPr lang="en-US" sz="2800" i="1" dirty="0" smtClean="0">
              <a:solidFill>
                <a:schemeClr val="bg1"/>
              </a:solidFill>
              <a:ea typeface="+mj-ea"/>
              <a:cs typeface="+mj-cs"/>
              <a:sym typeface="Symbo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The Maximum </a:t>
            </a:r>
            <a:r>
              <a:rPr lang="en-US" i="1" dirty="0" smtClean="0">
                <a:solidFill>
                  <a:schemeClr val="bg1"/>
                </a:solidFill>
              </a:rPr>
              <a:t>A Posteriori</a:t>
            </a:r>
            <a:r>
              <a:rPr lang="en-US" dirty="0" smtClean="0">
                <a:solidFill>
                  <a:schemeClr val="bg1"/>
                </a:solidFill>
              </a:rPr>
              <a:t> Approach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 lvl="0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We should choose the value of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maximizing the posterior probability of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 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conditioned on the data</a:t>
            </a:r>
          </a:p>
          <a:p>
            <a:pPr lvl="0"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  <a:ea typeface="+mj-ea"/>
              <a:cs typeface="+mj-cs"/>
              <a:sym typeface="Symbol"/>
            </a:endParaRPr>
          </a:p>
          <a:p>
            <a:pPr lvl="0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 We assume a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Binomial likelihood :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p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n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|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)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 = </a:t>
            </a:r>
            <a:r>
              <a:rPr lang="en-US" sz="3200" i="1" baseline="30000" dirty="0" smtClean="0">
                <a:solidFill>
                  <a:schemeClr val="bg1"/>
                </a:solidFill>
              </a:rPr>
              <a:t>N</a:t>
            </a:r>
            <a:r>
              <a:rPr lang="en-US" sz="3200" dirty="0" smtClean="0">
                <a:solidFill>
                  <a:schemeClr val="bg1"/>
                </a:solidFill>
              </a:rPr>
              <a:t>C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n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i="1" baseline="30000" dirty="0" smtClean="0">
                <a:solidFill>
                  <a:schemeClr val="bg1"/>
                </a:solidFill>
              </a:rPr>
              <a:t>n</a:t>
            </a:r>
            <a:r>
              <a:rPr lang="en-US" sz="3200" dirty="0" smtClean="0">
                <a:solidFill>
                  <a:schemeClr val="bg1"/>
                </a:solidFill>
              </a:rPr>
              <a:t>(1 –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dirty="0" smtClean="0">
                <a:solidFill>
                  <a:schemeClr val="bg1"/>
                </a:solidFill>
              </a:rPr>
              <a:t>)</a:t>
            </a:r>
            <a:r>
              <a:rPr lang="en-US" sz="3200" i="1" baseline="30000" dirty="0" smtClean="0">
                <a:solidFill>
                  <a:schemeClr val="bg1"/>
                </a:solidFill>
              </a:rPr>
              <a:t>N-n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 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Beta prior : 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dirty="0" smtClean="0">
                <a:solidFill>
                  <a:schemeClr val="bg1"/>
                </a:solidFill>
              </a:rPr>
              <a:t>|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a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,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b</a:t>
            </a:r>
            <a:r>
              <a:rPr lang="en-US" sz="3200" dirty="0" smtClean="0">
                <a:solidFill>
                  <a:schemeClr val="bg1"/>
                </a:solidFill>
              </a:rPr>
              <a:t>)=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i="1" baseline="30000" dirty="0" smtClean="0">
                <a:solidFill>
                  <a:schemeClr val="bg1"/>
                </a:solidFill>
              </a:rPr>
              <a:t>a-1</a:t>
            </a:r>
            <a:r>
              <a:rPr lang="en-US" sz="3200" dirty="0" smtClean="0">
                <a:solidFill>
                  <a:schemeClr val="bg1"/>
                </a:solidFill>
              </a:rPr>
              <a:t>(1–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dirty="0" smtClean="0">
                <a:solidFill>
                  <a:schemeClr val="bg1"/>
                </a:solidFill>
              </a:rPr>
              <a:t>)</a:t>
            </a:r>
            <a:r>
              <a:rPr lang="en-US" sz="3200" i="1" baseline="30000" dirty="0" smtClean="0">
                <a:solidFill>
                  <a:schemeClr val="bg1"/>
                </a:solidFill>
              </a:rPr>
              <a:t>b-1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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a</a:t>
            </a:r>
            <a:r>
              <a:rPr lang="en-US" sz="3200" dirty="0" smtClean="0">
                <a:solidFill>
                  <a:schemeClr val="bg1"/>
                </a:solidFill>
              </a:rPr>
              <a:t>+</a:t>
            </a:r>
            <a:r>
              <a:rPr lang="en-US" sz="3200" i="1" dirty="0" smtClean="0">
                <a:solidFill>
                  <a:schemeClr val="bg1"/>
                </a:solidFill>
              </a:rPr>
              <a:t>b</a:t>
            </a:r>
            <a:r>
              <a:rPr lang="en-US" sz="3200" dirty="0" smtClean="0">
                <a:solidFill>
                  <a:schemeClr val="bg1"/>
                </a:solidFill>
              </a:rPr>
              <a:t>)/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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a</a:t>
            </a:r>
            <a:r>
              <a:rPr lang="en-US" sz="3200" dirty="0" smtClean="0">
                <a:solidFill>
                  <a:schemeClr val="bg1"/>
                </a:solidFill>
              </a:rPr>
              <a:t>)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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b</a:t>
            </a:r>
            <a:r>
              <a:rPr lang="en-US" sz="3200" dirty="0" smtClean="0">
                <a:solidFill>
                  <a:schemeClr val="bg1"/>
                </a:solidFill>
              </a:rPr>
              <a:t>)</a:t>
            </a:r>
            <a:endParaRPr lang="en-US" sz="3200" dirty="0" smtClean="0">
              <a:solidFill>
                <a:schemeClr val="bg1"/>
              </a:solidFill>
              <a:ea typeface="+mj-ea"/>
              <a:cs typeface="+mj-cs"/>
              <a:sym typeface="Symbol"/>
            </a:endParaRPr>
          </a:p>
          <a:p>
            <a:pPr lvl="0"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  <a:ea typeface="+mj-ea"/>
              <a:cs typeface="+mj-cs"/>
              <a:sym typeface="Symbol"/>
            </a:endParaRPr>
          </a:p>
          <a:p>
            <a:pPr lvl="0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 </a:t>
            </a:r>
            <a:r>
              <a:rPr lang="en-US" sz="2800" i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2800" baseline="-25000" dirty="0" smtClean="0">
                <a:solidFill>
                  <a:schemeClr val="bg1"/>
                </a:solidFill>
                <a:sym typeface="Symbol"/>
              </a:rPr>
              <a:t>MAP</a:t>
            </a:r>
            <a:r>
              <a:rPr lang="en-US" sz="2800" dirty="0" smtClean="0">
                <a:solidFill>
                  <a:schemeClr val="bg1"/>
                </a:solidFill>
                <a:sym typeface="Symbol"/>
              </a:rPr>
              <a:t> = argmax</a:t>
            </a:r>
            <a:r>
              <a:rPr lang="en-US" sz="2800" i="1" baseline="-25000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2800" dirty="0" smtClean="0">
                <a:solidFill>
                  <a:schemeClr val="bg1"/>
                </a:solidFill>
                <a:sym typeface="Symbol"/>
              </a:rPr>
              <a:t>  </a:t>
            </a:r>
            <a:r>
              <a:rPr lang="en-US" sz="2800" i="1" dirty="0" smtClean="0">
                <a:solidFill>
                  <a:schemeClr val="bg1"/>
                </a:solidFill>
                <a:sym typeface="Symbol"/>
              </a:rPr>
              <a:t>p</a:t>
            </a:r>
            <a:r>
              <a:rPr lang="en-US" sz="2800" dirty="0" smtClean="0">
                <a:solidFill>
                  <a:schemeClr val="bg1"/>
                </a:solidFill>
                <a:sym typeface="Symbol"/>
              </a:rPr>
              <a:t>(</a:t>
            </a:r>
            <a:r>
              <a:rPr lang="en-US" sz="2800" i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2800" dirty="0" smtClean="0">
                <a:solidFill>
                  <a:schemeClr val="bg1"/>
                </a:solidFill>
                <a:sym typeface="Symbol"/>
              </a:rPr>
              <a:t>|</a:t>
            </a:r>
            <a:r>
              <a:rPr lang="en-US" sz="2800" i="1" dirty="0" smtClean="0">
                <a:solidFill>
                  <a:schemeClr val="bg1"/>
                </a:solidFill>
                <a:sym typeface="Symbol"/>
              </a:rPr>
              <a:t>n</a:t>
            </a:r>
            <a:r>
              <a:rPr lang="en-US" sz="2800" dirty="0" smtClean="0">
                <a:solidFill>
                  <a:schemeClr val="bg1"/>
                </a:solidFill>
                <a:sym typeface="Symbol"/>
              </a:rPr>
              <a:t>,</a:t>
            </a:r>
            <a:r>
              <a:rPr lang="en-US" sz="2800" i="1" dirty="0" smtClean="0">
                <a:solidFill>
                  <a:schemeClr val="bg1"/>
                </a:solidFill>
                <a:sym typeface="Symbol"/>
              </a:rPr>
              <a:t>a</a:t>
            </a:r>
            <a:r>
              <a:rPr lang="en-US" sz="2800" dirty="0" smtClean="0">
                <a:solidFill>
                  <a:schemeClr val="bg1"/>
                </a:solidFill>
                <a:sym typeface="Symbol"/>
              </a:rPr>
              <a:t>,</a:t>
            </a:r>
            <a:r>
              <a:rPr lang="en-US" sz="2800" i="1" dirty="0" smtClean="0">
                <a:solidFill>
                  <a:schemeClr val="bg1"/>
                </a:solidFill>
                <a:sym typeface="Symbol"/>
              </a:rPr>
              <a:t>b</a:t>
            </a:r>
            <a:r>
              <a:rPr lang="en-US" sz="2800" dirty="0" smtClean="0">
                <a:solidFill>
                  <a:schemeClr val="bg1"/>
                </a:solidFill>
                <a:sym typeface="Symbol"/>
              </a:rPr>
              <a:t>) = argmax</a:t>
            </a:r>
            <a:r>
              <a:rPr lang="en-US" sz="2800" i="1" baseline="-25000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2800" dirty="0" smtClean="0">
                <a:solidFill>
                  <a:schemeClr val="bg1"/>
                </a:solidFill>
                <a:sym typeface="Symbol"/>
              </a:rPr>
              <a:t>  </a:t>
            </a:r>
            <a:r>
              <a:rPr lang="en-US" sz="2800" i="1" dirty="0" smtClean="0">
                <a:solidFill>
                  <a:schemeClr val="bg1"/>
                </a:solidFill>
                <a:sym typeface="Symbol"/>
              </a:rPr>
              <a:t>p</a:t>
            </a:r>
            <a:r>
              <a:rPr lang="en-US" sz="2800" dirty="0" smtClean="0">
                <a:solidFill>
                  <a:schemeClr val="bg1"/>
                </a:solidFill>
                <a:sym typeface="Symbol"/>
              </a:rPr>
              <a:t>(</a:t>
            </a:r>
            <a:r>
              <a:rPr lang="en-US" sz="2800" i="1" dirty="0" smtClean="0">
                <a:solidFill>
                  <a:schemeClr val="bg1"/>
                </a:solidFill>
                <a:sym typeface="Symbol"/>
              </a:rPr>
              <a:t>n</a:t>
            </a:r>
            <a:r>
              <a:rPr lang="en-US" sz="2800" dirty="0" smtClean="0">
                <a:solidFill>
                  <a:schemeClr val="bg1"/>
                </a:solidFill>
                <a:sym typeface="Symbol"/>
              </a:rPr>
              <a:t>|</a:t>
            </a:r>
            <a:r>
              <a:rPr lang="en-US" sz="2800" i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2800" dirty="0" smtClean="0">
                <a:solidFill>
                  <a:schemeClr val="bg1"/>
                </a:solidFill>
                <a:sym typeface="Symbol"/>
              </a:rPr>
              <a:t>)</a:t>
            </a:r>
            <a:r>
              <a:rPr lang="en-US" sz="2800" i="1" dirty="0" smtClean="0">
                <a:solidFill>
                  <a:schemeClr val="bg1"/>
                </a:solidFill>
                <a:sym typeface="Symbol"/>
              </a:rPr>
              <a:t> p</a:t>
            </a:r>
            <a:r>
              <a:rPr lang="en-US" sz="2800" dirty="0" smtClean="0">
                <a:solidFill>
                  <a:schemeClr val="bg1"/>
                </a:solidFill>
                <a:sym typeface="Symbol"/>
              </a:rPr>
              <a:t>(</a:t>
            </a:r>
            <a:r>
              <a:rPr lang="en-US" sz="2800" i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2800" dirty="0" smtClean="0">
                <a:solidFill>
                  <a:schemeClr val="bg1"/>
                </a:solidFill>
                <a:sym typeface="Symbol"/>
              </a:rPr>
              <a:t>|</a:t>
            </a:r>
            <a:r>
              <a:rPr lang="en-US" sz="2800" i="1" dirty="0" smtClean="0">
                <a:solidFill>
                  <a:schemeClr val="bg1"/>
                </a:solidFill>
                <a:sym typeface="Symbol"/>
              </a:rPr>
              <a:t>a</a:t>
            </a:r>
            <a:r>
              <a:rPr lang="en-US" sz="2800" dirty="0" smtClean="0">
                <a:solidFill>
                  <a:schemeClr val="bg1"/>
                </a:solidFill>
                <a:sym typeface="Symbol"/>
              </a:rPr>
              <a:t>,</a:t>
            </a:r>
            <a:r>
              <a:rPr lang="en-US" sz="2800" i="1" dirty="0" smtClean="0">
                <a:solidFill>
                  <a:schemeClr val="bg1"/>
                </a:solidFill>
                <a:sym typeface="Symbol"/>
              </a:rPr>
              <a:t>b</a:t>
            </a:r>
            <a:r>
              <a:rPr lang="en-US" sz="2800" dirty="0" smtClean="0">
                <a:solidFill>
                  <a:schemeClr val="bg1"/>
                </a:solidFill>
                <a:sym typeface="Symbol"/>
              </a:rPr>
              <a:t>) </a:t>
            </a:r>
          </a:p>
          <a:p>
            <a:pPr lvl="1">
              <a:spcBef>
                <a:spcPct val="0"/>
              </a:spcBef>
              <a:defRPr/>
            </a:pPr>
            <a:r>
              <a:rPr lang="en-US" sz="2800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	 = </a:t>
            </a:r>
            <a:r>
              <a:rPr lang="en-US" sz="2800" dirty="0" smtClean="0">
                <a:solidFill>
                  <a:schemeClr val="bg1"/>
                </a:solidFill>
                <a:sym typeface="Symbol"/>
              </a:rPr>
              <a:t>argmax</a:t>
            </a:r>
            <a:r>
              <a:rPr lang="en-US" sz="2800" i="1" baseline="-25000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2800" dirty="0" smtClean="0">
                <a:solidFill>
                  <a:schemeClr val="bg1"/>
                </a:solidFill>
                <a:sym typeface="Symbol"/>
              </a:rPr>
              <a:t> 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i="1" baseline="30000" dirty="0" smtClean="0">
                <a:solidFill>
                  <a:schemeClr val="bg1"/>
                </a:solidFill>
              </a:rPr>
              <a:t>n </a:t>
            </a:r>
            <a:r>
              <a:rPr lang="en-US" sz="3200" dirty="0" smtClean="0">
                <a:solidFill>
                  <a:schemeClr val="bg1"/>
                </a:solidFill>
              </a:rPr>
              <a:t>(1 –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dirty="0" smtClean="0">
                <a:solidFill>
                  <a:schemeClr val="bg1"/>
                </a:solidFill>
              </a:rPr>
              <a:t>)</a:t>
            </a:r>
            <a:r>
              <a:rPr lang="en-US" sz="3200" i="1" baseline="30000" dirty="0" smtClean="0">
                <a:solidFill>
                  <a:schemeClr val="bg1"/>
                </a:solidFill>
              </a:rPr>
              <a:t>N-n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i="1" baseline="30000" dirty="0" smtClean="0">
                <a:solidFill>
                  <a:schemeClr val="bg1"/>
                </a:solidFill>
              </a:rPr>
              <a:t>a-1 </a:t>
            </a:r>
            <a:r>
              <a:rPr lang="en-US" sz="3200" dirty="0" smtClean="0">
                <a:solidFill>
                  <a:schemeClr val="bg1"/>
                </a:solidFill>
              </a:rPr>
              <a:t>(1–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dirty="0" smtClean="0">
                <a:solidFill>
                  <a:schemeClr val="bg1"/>
                </a:solidFill>
              </a:rPr>
              <a:t>)</a:t>
            </a:r>
            <a:r>
              <a:rPr lang="en-US" sz="3200" i="1" baseline="30000" dirty="0" smtClean="0">
                <a:solidFill>
                  <a:schemeClr val="bg1"/>
                </a:solidFill>
              </a:rPr>
              <a:t>b-1 </a:t>
            </a:r>
            <a:endParaRPr lang="en-US" sz="3200" dirty="0" smtClean="0">
              <a:solidFill>
                <a:schemeClr val="bg1"/>
              </a:solidFill>
              <a:sym typeface="Symbol"/>
            </a:endParaRPr>
          </a:p>
          <a:p>
            <a:pPr lvl="2">
              <a:spcBef>
                <a:spcPct val="0"/>
              </a:spcBef>
              <a:defRPr/>
            </a:pPr>
            <a:r>
              <a:rPr lang="en-US" sz="2800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 = (</a:t>
            </a:r>
            <a:r>
              <a:rPr lang="en-US" sz="2800" i="1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n</a:t>
            </a:r>
            <a:r>
              <a:rPr lang="en-US" sz="2800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+</a:t>
            </a:r>
            <a:r>
              <a:rPr lang="en-US" sz="2800" i="1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a</a:t>
            </a:r>
            <a:r>
              <a:rPr lang="en-US" sz="2800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-1) / (</a:t>
            </a:r>
            <a:r>
              <a:rPr lang="en-US" sz="2800" i="1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N</a:t>
            </a:r>
            <a:r>
              <a:rPr lang="en-US" sz="2800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+</a:t>
            </a:r>
            <a:r>
              <a:rPr lang="en-US" sz="2800" i="1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a</a:t>
            </a:r>
            <a:r>
              <a:rPr lang="en-US" sz="2800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+</a:t>
            </a:r>
            <a:r>
              <a:rPr lang="en-US" sz="2800" i="1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b</a:t>
            </a:r>
            <a:r>
              <a:rPr lang="en-US" sz="2800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-2)	</a:t>
            </a:r>
            <a:r>
              <a:rPr lang="en-US" sz="1400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as if we saw an extra </a:t>
            </a:r>
            <a:r>
              <a:rPr lang="en-US" sz="1400" i="1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a</a:t>
            </a:r>
            <a:r>
              <a:rPr lang="en-US" sz="1400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 – 1 heads &amp; </a:t>
            </a:r>
            <a:r>
              <a:rPr lang="en-US" sz="1400" i="1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b</a:t>
            </a:r>
            <a:r>
              <a:rPr lang="en-US" sz="1400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 – 1 tails</a:t>
            </a:r>
          </a:p>
          <a:p>
            <a:pPr lvl="2">
              <a:spcBef>
                <a:spcPct val="0"/>
              </a:spcBef>
              <a:defRPr/>
            </a:pPr>
            <a:endParaRPr lang="en-US" sz="2800" dirty="0" smtClean="0">
              <a:solidFill>
                <a:schemeClr val="bg1"/>
              </a:solidFill>
              <a:ea typeface="+mj-ea"/>
              <a:cs typeface="+mj-cs"/>
              <a:sym typeface="Symbol"/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2800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 We should predict heads if </a:t>
            </a:r>
            <a:r>
              <a:rPr lang="en-US" sz="2800" i="1" dirty="0" smtClean="0">
                <a:solidFill>
                  <a:srgbClr val="FFC000"/>
                </a:solidFill>
                <a:sym typeface="Symbol"/>
              </a:rPr>
              <a:t>n</a:t>
            </a:r>
            <a:r>
              <a:rPr lang="en-US" sz="2800" dirty="0" smtClean="0">
                <a:solidFill>
                  <a:srgbClr val="FFC000"/>
                </a:solidFill>
                <a:sym typeface="Symbol"/>
              </a:rPr>
              <a:t> &gt; </a:t>
            </a:r>
            <a:r>
              <a:rPr lang="en-US" sz="2800" dirty="0" smtClean="0">
                <a:solidFill>
                  <a:schemeClr val="bg1"/>
                </a:solidFill>
              </a:rPr>
              <a:t>½ (</a:t>
            </a:r>
            <a:r>
              <a:rPr lang="en-US" sz="2800" i="1" dirty="0" smtClean="0">
                <a:solidFill>
                  <a:srgbClr val="FFC000"/>
                </a:solidFill>
                <a:sym typeface="Symbol"/>
              </a:rPr>
              <a:t>N </a:t>
            </a:r>
            <a:r>
              <a:rPr lang="en-US" sz="2800" dirty="0" smtClean="0">
                <a:solidFill>
                  <a:srgbClr val="FFC000"/>
                </a:solidFill>
                <a:sym typeface="Symbol"/>
              </a:rPr>
              <a:t>+</a:t>
            </a:r>
            <a:r>
              <a:rPr lang="en-US" sz="2800" i="1" dirty="0" smtClean="0">
                <a:solidFill>
                  <a:srgbClr val="FFC000"/>
                </a:solidFill>
                <a:sym typeface="Symbol"/>
              </a:rPr>
              <a:t> b </a:t>
            </a:r>
            <a:r>
              <a:rPr lang="en-US" sz="2800" dirty="0" smtClean="0">
                <a:solidFill>
                  <a:srgbClr val="FFC000"/>
                </a:solidFill>
                <a:sym typeface="Symbol"/>
              </a:rPr>
              <a:t>–</a:t>
            </a:r>
            <a:r>
              <a:rPr lang="en-US" sz="2800" i="1" dirty="0" smtClean="0">
                <a:solidFill>
                  <a:srgbClr val="FFC000"/>
                </a:solidFill>
                <a:sym typeface="Symbol"/>
              </a:rPr>
              <a:t> a</a:t>
            </a:r>
            <a:r>
              <a:rPr lang="en-US" sz="2800" dirty="0" smtClean="0">
                <a:solidFill>
                  <a:srgbClr val="FFC000"/>
                </a:solidFill>
                <a:sym typeface="Symbol"/>
              </a:rPr>
              <a:t>)</a:t>
            </a:r>
            <a:endParaRPr lang="en-US" sz="2800" dirty="0" smtClean="0">
              <a:solidFill>
                <a:schemeClr val="bg1"/>
              </a:solidFill>
              <a:ea typeface="+mj-ea"/>
              <a:cs typeface="+mj-cs"/>
              <a:sym typeface="Symbo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90464"/>
            <a:ext cx="77724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Binary Classification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pic>
        <p:nvPicPr>
          <p:cNvPr id="3074" name="Picture 2" descr="http://missmalini.files.wordpress.com/2009/03/madhubala09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428992" y="1285860"/>
            <a:ext cx="2286016" cy="3411879"/>
          </a:xfrm>
          <a:prstGeom prst="rect">
            <a:avLst/>
          </a:prstGeom>
          <a:noFill/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214282" y="5072074"/>
            <a:ext cx="8929718" cy="157163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Is this person Madhubala or not?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 Is this person male or female?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Is this person beautiful or not?</a:t>
            </a:r>
            <a:endParaRPr kumimoji="0" lang="en-US" sz="3200" b="0" i="0" u="none" strike="noStrike" kern="1200" cap="none" spc="0" normalizeH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The Bayesian Approach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 lvl="0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We should marginalize over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</a:t>
            </a:r>
          </a:p>
          <a:p>
            <a:pPr lvl="0"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  <a:ea typeface="+mj-ea"/>
              <a:cs typeface="+mj-cs"/>
              <a:sym typeface="Symbol"/>
            </a:endParaRPr>
          </a:p>
          <a:p>
            <a:pPr lvl="0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 </a:t>
            </a:r>
            <a:r>
              <a:rPr lang="en-US" sz="2800" i="1" dirty="0" smtClean="0">
                <a:solidFill>
                  <a:schemeClr val="bg1"/>
                </a:solidFill>
              </a:rPr>
              <a:t>p</a:t>
            </a:r>
            <a:r>
              <a:rPr lang="en-US" sz="2800" dirty="0" smtClean="0">
                <a:solidFill>
                  <a:schemeClr val="bg1"/>
                </a:solidFill>
              </a:rPr>
              <a:t>(</a:t>
            </a:r>
            <a:r>
              <a:rPr lang="en-US" sz="2800" i="1" dirty="0" smtClean="0">
                <a:solidFill>
                  <a:schemeClr val="bg1"/>
                </a:solidFill>
              </a:rPr>
              <a:t>y</a:t>
            </a:r>
            <a:r>
              <a:rPr lang="en-US" sz="2800" dirty="0" smtClean="0">
                <a:solidFill>
                  <a:schemeClr val="bg1"/>
                </a:solidFill>
              </a:rPr>
              <a:t>=1|</a:t>
            </a:r>
            <a:r>
              <a:rPr lang="en-US" sz="2800" i="1" dirty="0" smtClean="0">
                <a:solidFill>
                  <a:schemeClr val="bg1"/>
                </a:solidFill>
              </a:rPr>
              <a:t>n</a:t>
            </a:r>
            <a:r>
              <a:rPr lang="en-US" sz="2800" dirty="0" smtClean="0">
                <a:solidFill>
                  <a:schemeClr val="bg1"/>
                </a:solidFill>
              </a:rPr>
              <a:t>,</a:t>
            </a:r>
            <a:r>
              <a:rPr lang="en-US" sz="2800" i="1" dirty="0" smtClean="0">
                <a:solidFill>
                  <a:schemeClr val="bg1"/>
                </a:solidFill>
              </a:rPr>
              <a:t>a</a:t>
            </a:r>
            <a:r>
              <a:rPr lang="en-US" sz="2800" dirty="0" smtClean="0">
                <a:solidFill>
                  <a:schemeClr val="bg1"/>
                </a:solidFill>
              </a:rPr>
              <a:t>,</a:t>
            </a:r>
            <a:r>
              <a:rPr lang="en-US" sz="2800" i="1" dirty="0" smtClean="0">
                <a:solidFill>
                  <a:schemeClr val="bg1"/>
                </a:solidFill>
              </a:rPr>
              <a:t>b</a:t>
            </a:r>
            <a:r>
              <a:rPr lang="en-US" sz="2800" dirty="0" smtClean="0">
                <a:solidFill>
                  <a:schemeClr val="bg1"/>
                </a:solidFill>
              </a:rPr>
              <a:t>)	= </a:t>
            </a:r>
            <a:r>
              <a:rPr lang="en-US" sz="2800" dirty="0" smtClean="0">
                <a:solidFill>
                  <a:schemeClr val="bg1"/>
                </a:solidFill>
                <a:sym typeface="Symbol"/>
              </a:rPr>
              <a:t></a:t>
            </a:r>
            <a:r>
              <a:rPr lang="en-US" sz="2800" i="1" baseline="-25000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2800" dirty="0" smtClean="0">
                <a:solidFill>
                  <a:schemeClr val="bg1"/>
                </a:solidFill>
              </a:rPr>
              <a:t> </a:t>
            </a:r>
            <a:r>
              <a:rPr lang="en-US" sz="2800" i="1" dirty="0" smtClean="0">
                <a:solidFill>
                  <a:schemeClr val="bg1"/>
                </a:solidFill>
              </a:rPr>
              <a:t>p</a:t>
            </a:r>
            <a:r>
              <a:rPr lang="en-US" sz="2800" dirty="0" smtClean="0">
                <a:solidFill>
                  <a:schemeClr val="bg1"/>
                </a:solidFill>
              </a:rPr>
              <a:t>(</a:t>
            </a:r>
            <a:r>
              <a:rPr lang="en-US" sz="2800" i="1" dirty="0" smtClean="0">
                <a:solidFill>
                  <a:schemeClr val="bg1"/>
                </a:solidFill>
              </a:rPr>
              <a:t>y</a:t>
            </a:r>
            <a:r>
              <a:rPr lang="en-US" sz="2800" dirty="0" smtClean="0">
                <a:solidFill>
                  <a:schemeClr val="bg1"/>
                </a:solidFill>
              </a:rPr>
              <a:t>=1|</a:t>
            </a:r>
            <a:r>
              <a:rPr lang="en-US" sz="2800" i="1" dirty="0" smtClean="0">
                <a:solidFill>
                  <a:schemeClr val="bg1"/>
                </a:solidFill>
              </a:rPr>
              <a:t>n</a:t>
            </a:r>
            <a:r>
              <a:rPr lang="en-US" sz="2800" dirty="0" smtClean="0">
                <a:solidFill>
                  <a:schemeClr val="bg1"/>
                </a:solidFill>
              </a:rPr>
              <a:t>,</a:t>
            </a:r>
            <a:r>
              <a:rPr lang="en-US" sz="2800" i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2800" dirty="0" smtClean="0">
                <a:solidFill>
                  <a:schemeClr val="bg1"/>
                </a:solidFill>
              </a:rPr>
              <a:t>) </a:t>
            </a:r>
            <a:r>
              <a:rPr lang="en-US" sz="2800" i="1" dirty="0" smtClean="0">
                <a:solidFill>
                  <a:schemeClr val="bg1"/>
                </a:solidFill>
              </a:rPr>
              <a:t>p</a:t>
            </a:r>
            <a:r>
              <a:rPr lang="en-US" sz="2800" dirty="0" smtClean="0">
                <a:solidFill>
                  <a:schemeClr val="bg1"/>
                </a:solidFill>
              </a:rPr>
              <a:t>(</a:t>
            </a:r>
            <a:r>
              <a:rPr lang="en-US" sz="2800" i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2800" dirty="0" smtClean="0">
                <a:solidFill>
                  <a:schemeClr val="bg1"/>
                </a:solidFill>
              </a:rPr>
              <a:t>|</a:t>
            </a:r>
            <a:r>
              <a:rPr lang="en-US" sz="2800" i="1" dirty="0" smtClean="0">
                <a:solidFill>
                  <a:schemeClr val="bg1"/>
                </a:solidFill>
              </a:rPr>
              <a:t>a</a:t>
            </a:r>
            <a:r>
              <a:rPr lang="en-US" sz="2800" dirty="0" smtClean="0">
                <a:solidFill>
                  <a:schemeClr val="bg1"/>
                </a:solidFill>
              </a:rPr>
              <a:t>,</a:t>
            </a:r>
            <a:r>
              <a:rPr lang="en-US" sz="2800" i="1" dirty="0" smtClean="0">
                <a:solidFill>
                  <a:schemeClr val="bg1"/>
                </a:solidFill>
              </a:rPr>
              <a:t>b</a:t>
            </a:r>
            <a:r>
              <a:rPr lang="en-US" sz="2800" dirty="0" smtClean="0">
                <a:solidFill>
                  <a:schemeClr val="bg1"/>
                </a:solidFill>
              </a:rPr>
              <a:t>,</a:t>
            </a:r>
            <a:r>
              <a:rPr lang="en-US" sz="2800" i="1" dirty="0" smtClean="0">
                <a:solidFill>
                  <a:schemeClr val="bg1"/>
                </a:solidFill>
              </a:rPr>
              <a:t>n</a:t>
            </a:r>
            <a:r>
              <a:rPr lang="en-US" sz="2800" dirty="0" smtClean="0">
                <a:solidFill>
                  <a:schemeClr val="bg1"/>
                </a:solidFill>
              </a:rPr>
              <a:t>) </a:t>
            </a:r>
            <a:r>
              <a:rPr lang="en-US" sz="2800" i="1" dirty="0" smtClean="0">
                <a:solidFill>
                  <a:schemeClr val="bg1"/>
                </a:solidFill>
              </a:rPr>
              <a:t>d</a:t>
            </a:r>
            <a:r>
              <a:rPr lang="en-US" sz="2800" i="1" dirty="0" smtClean="0">
                <a:solidFill>
                  <a:schemeClr val="bg1"/>
                </a:solidFill>
                <a:sym typeface="Symbol"/>
              </a:rPr>
              <a:t></a:t>
            </a:r>
            <a:endParaRPr lang="en-US" sz="2800" dirty="0" smtClean="0">
              <a:solidFill>
                <a:schemeClr val="bg1"/>
              </a:solidFill>
            </a:endParaRPr>
          </a:p>
          <a:p>
            <a:pPr lvl="6">
              <a:spcBef>
                <a:spcPct val="0"/>
              </a:spcBef>
              <a:defRPr/>
            </a:pPr>
            <a:r>
              <a:rPr lang="en-US" sz="2800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= </a:t>
            </a:r>
            <a:r>
              <a:rPr lang="en-US" sz="2800" dirty="0" smtClean="0">
                <a:solidFill>
                  <a:schemeClr val="bg1"/>
                </a:solidFill>
                <a:sym typeface="Symbol"/>
              </a:rPr>
              <a:t></a:t>
            </a:r>
            <a:r>
              <a:rPr lang="en-US" sz="2800" i="1" baseline="-25000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2800" dirty="0" smtClean="0">
                <a:solidFill>
                  <a:schemeClr val="bg1"/>
                </a:solidFill>
              </a:rPr>
              <a:t> </a:t>
            </a:r>
            <a:r>
              <a:rPr lang="en-US" sz="2800" i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2800" dirty="0" smtClean="0">
                <a:solidFill>
                  <a:schemeClr val="bg1"/>
                </a:solidFill>
              </a:rPr>
              <a:t> </a:t>
            </a:r>
            <a:r>
              <a:rPr lang="en-US" sz="2800" i="1" dirty="0" smtClean="0">
                <a:solidFill>
                  <a:schemeClr val="bg1"/>
                </a:solidFill>
              </a:rPr>
              <a:t>p</a:t>
            </a:r>
            <a:r>
              <a:rPr lang="en-US" sz="2800" dirty="0" smtClean="0">
                <a:solidFill>
                  <a:schemeClr val="bg1"/>
                </a:solidFill>
              </a:rPr>
              <a:t>(</a:t>
            </a:r>
            <a:r>
              <a:rPr lang="en-US" sz="2800" i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2800" dirty="0" smtClean="0">
                <a:solidFill>
                  <a:schemeClr val="bg1"/>
                </a:solidFill>
              </a:rPr>
              <a:t>|</a:t>
            </a:r>
            <a:r>
              <a:rPr lang="en-US" sz="2800" i="1" dirty="0" smtClean="0">
                <a:solidFill>
                  <a:schemeClr val="bg1"/>
                </a:solidFill>
              </a:rPr>
              <a:t>a</a:t>
            </a:r>
            <a:r>
              <a:rPr lang="en-US" sz="2800" dirty="0" smtClean="0">
                <a:solidFill>
                  <a:schemeClr val="bg1"/>
                </a:solidFill>
              </a:rPr>
              <a:t>,</a:t>
            </a:r>
            <a:r>
              <a:rPr lang="en-US" sz="2800" i="1" dirty="0" smtClean="0">
                <a:solidFill>
                  <a:schemeClr val="bg1"/>
                </a:solidFill>
              </a:rPr>
              <a:t>b,</a:t>
            </a:r>
            <a:r>
              <a:rPr lang="en-US" sz="2800" dirty="0" smtClean="0">
                <a:solidFill>
                  <a:schemeClr val="bg1"/>
                </a:solidFill>
              </a:rPr>
              <a:t>n) </a:t>
            </a:r>
            <a:r>
              <a:rPr lang="en-US" sz="2800" i="1" dirty="0" smtClean="0">
                <a:solidFill>
                  <a:schemeClr val="bg1"/>
                </a:solidFill>
              </a:rPr>
              <a:t>d</a:t>
            </a:r>
            <a:r>
              <a:rPr lang="en-US" sz="2800" i="1" dirty="0" smtClean="0">
                <a:solidFill>
                  <a:schemeClr val="bg1"/>
                </a:solidFill>
                <a:sym typeface="Symbol"/>
              </a:rPr>
              <a:t></a:t>
            </a:r>
          </a:p>
          <a:p>
            <a:pPr lvl="6">
              <a:spcBef>
                <a:spcPct val="0"/>
              </a:spcBef>
              <a:defRPr/>
            </a:pPr>
            <a:r>
              <a:rPr lang="en-US" sz="2800" dirty="0" smtClean="0">
                <a:solidFill>
                  <a:schemeClr val="bg1"/>
                </a:solidFill>
                <a:sym typeface="Symbol"/>
              </a:rPr>
              <a:t>= </a:t>
            </a:r>
            <a:r>
              <a:rPr lang="en-US" sz="2800" i="1" baseline="-25000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2800" dirty="0" smtClean="0">
                <a:solidFill>
                  <a:schemeClr val="bg1"/>
                </a:solidFill>
              </a:rPr>
              <a:t> </a:t>
            </a:r>
            <a:r>
              <a:rPr lang="en-US" sz="2800" i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2800" dirty="0" smtClean="0">
                <a:solidFill>
                  <a:schemeClr val="bg1"/>
                </a:solidFill>
              </a:rPr>
              <a:t> </a:t>
            </a:r>
            <a:r>
              <a:rPr lang="en-US" sz="2800" i="1" dirty="0" smtClean="0">
                <a:solidFill>
                  <a:schemeClr val="bg1"/>
                </a:solidFill>
                <a:sym typeface="Symbol"/>
              </a:rPr>
              <a:t></a:t>
            </a:r>
            <a:r>
              <a:rPr lang="en-US" sz="2800" dirty="0" smtClean="0">
                <a:solidFill>
                  <a:schemeClr val="bg1"/>
                </a:solidFill>
              </a:rPr>
              <a:t>(</a:t>
            </a:r>
            <a:r>
              <a:rPr lang="en-US" sz="2800" i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2800" dirty="0" smtClean="0">
                <a:solidFill>
                  <a:schemeClr val="bg1"/>
                </a:solidFill>
              </a:rPr>
              <a:t>|</a:t>
            </a:r>
            <a:r>
              <a:rPr lang="en-US" sz="2800" i="1" dirty="0" smtClean="0">
                <a:solidFill>
                  <a:schemeClr val="bg1"/>
                </a:solidFill>
              </a:rPr>
              <a:t>a </a:t>
            </a:r>
            <a:r>
              <a:rPr lang="en-US" sz="2800" dirty="0" smtClean="0">
                <a:solidFill>
                  <a:schemeClr val="bg1"/>
                </a:solidFill>
              </a:rPr>
              <a:t>+ </a:t>
            </a:r>
            <a:r>
              <a:rPr lang="en-US" sz="2800" i="1" dirty="0" smtClean="0">
                <a:solidFill>
                  <a:schemeClr val="bg1"/>
                </a:solidFill>
              </a:rPr>
              <a:t>n</a:t>
            </a:r>
            <a:r>
              <a:rPr lang="en-US" sz="2800" dirty="0" smtClean="0">
                <a:solidFill>
                  <a:schemeClr val="bg1"/>
                </a:solidFill>
              </a:rPr>
              <a:t>, </a:t>
            </a:r>
            <a:r>
              <a:rPr lang="en-US" sz="2800" i="1" dirty="0" smtClean="0">
                <a:solidFill>
                  <a:schemeClr val="bg1"/>
                </a:solidFill>
              </a:rPr>
              <a:t>b</a:t>
            </a:r>
            <a:r>
              <a:rPr lang="en-US" sz="2800" dirty="0" smtClean="0">
                <a:solidFill>
                  <a:schemeClr val="bg1"/>
                </a:solidFill>
              </a:rPr>
              <a:t> + </a:t>
            </a:r>
            <a:r>
              <a:rPr lang="en-US" sz="2800" i="1" dirty="0" smtClean="0">
                <a:solidFill>
                  <a:schemeClr val="bg1"/>
                </a:solidFill>
              </a:rPr>
              <a:t>N </a:t>
            </a:r>
            <a:r>
              <a:rPr lang="en-US" sz="2800" dirty="0" smtClean="0">
                <a:solidFill>
                  <a:schemeClr val="bg1"/>
                </a:solidFill>
              </a:rPr>
              <a:t>–</a:t>
            </a:r>
            <a:r>
              <a:rPr lang="en-US" sz="2800" i="1" dirty="0" smtClean="0">
                <a:solidFill>
                  <a:schemeClr val="bg1"/>
                </a:solidFill>
              </a:rPr>
              <a:t> </a:t>
            </a:r>
            <a:r>
              <a:rPr lang="en-US" sz="2800" dirty="0" smtClean="0">
                <a:solidFill>
                  <a:schemeClr val="bg1"/>
                </a:solidFill>
              </a:rPr>
              <a:t>n) </a:t>
            </a:r>
            <a:r>
              <a:rPr lang="en-US" sz="2800" i="1" dirty="0" smtClean="0">
                <a:solidFill>
                  <a:schemeClr val="bg1"/>
                </a:solidFill>
              </a:rPr>
              <a:t>d</a:t>
            </a:r>
            <a:r>
              <a:rPr lang="en-US" sz="2800" i="1" dirty="0" smtClean="0">
                <a:solidFill>
                  <a:schemeClr val="bg1"/>
                </a:solidFill>
                <a:sym typeface="Symbol"/>
              </a:rPr>
              <a:t></a:t>
            </a:r>
            <a:endParaRPr lang="en-US" sz="2800" dirty="0" smtClean="0">
              <a:solidFill>
                <a:schemeClr val="bg1"/>
              </a:solidFill>
              <a:ea typeface="+mj-ea"/>
              <a:cs typeface="+mj-cs"/>
              <a:sym typeface="Symbol"/>
            </a:endParaRPr>
          </a:p>
          <a:p>
            <a:pPr lvl="6">
              <a:spcBef>
                <a:spcPct val="0"/>
              </a:spcBef>
              <a:defRPr/>
            </a:pPr>
            <a:r>
              <a:rPr lang="en-US" sz="2800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= </a:t>
            </a:r>
            <a:r>
              <a:rPr lang="en-US" sz="2800" dirty="0" smtClean="0">
                <a:solidFill>
                  <a:schemeClr val="bg1"/>
                </a:solidFill>
                <a:sym typeface="Symbol"/>
              </a:rPr>
              <a:t>(</a:t>
            </a:r>
            <a:r>
              <a:rPr lang="en-US" sz="2800" i="1" dirty="0" smtClean="0">
                <a:solidFill>
                  <a:schemeClr val="bg1"/>
                </a:solidFill>
                <a:sym typeface="Symbol"/>
              </a:rPr>
              <a:t>n </a:t>
            </a:r>
            <a:r>
              <a:rPr lang="en-US" sz="2800" dirty="0" smtClean="0">
                <a:solidFill>
                  <a:schemeClr val="bg1"/>
                </a:solidFill>
                <a:sym typeface="Symbol"/>
              </a:rPr>
              <a:t>+ </a:t>
            </a:r>
            <a:r>
              <a:rPr lang="en-US" sz="2800" i="1" dirty="0" smtClean="0">
                <a:solidFill>
                  <a:schemeClr val="bg1"/>
                </a:solidFill>
                <a:sym typeface="Symbol"/>
              </a:rPr>
              <a:t>a</a:t>
            </a:r>
            <a:r>
              <a:rPr lang="en-US" sz="2800" dirty="0" smtClean="0">
                <a:solidFill>
                  <a:schemeClr val="bg1"/>
                </a:solidFill>
                <a:sym typeface="Symbol"/>
              </a:rPr>
              <a:t>) / (</a:t>
            </a:r>
            <a:r>
              <a:rPr lang="en-US" sz="2800" i="1" dirty="0" smtClean="0">
                <a:solidFill>
                  <a:schemeClr val="bg1"/>
                </a:solidFill>
                <a:sym typeface="Symbol"/>
              </a:rPr>
              <a:t>N</a:t>
            </a:r>
            <a:r>
              <a:rPr lang="en-US" sz="2800" dirty="0" smtClean="0">
                <a:solidFill>
                  <a:schemeClr val="bg1"/>
                </a:solidFill>
                <a:sym typeface="Symbol"/>
              </a:rPr>
              <a:t> + </a:t>
            </a:r>
            <a:r>
              <a:rPr lang="en-US" sz="2800" i="1" dirty="0" smtClean="0">
                <a:solidFill>
                  <a:schemeClr val="bg1"/>
                </a:solidFill>
                <a:sym typeface="Symbol"/>
              </a:rPr>
              <a:t>a</a:t>
            </a:r>
            <a:r>
              <a:rPr lang="en-US" sz="2800" dirty="0" smtClean="0">
                <a:solidFill>
                  <a:schemeClr val="bg1"/>
                </a:solidFill>
                <a:sym typeface="Symbol"/>
              </a:rPr>
              <a:t> + </a:t>
            </a:r>
            <a:r>
              <a:rPr lang="en-US" sz="2800" i="1" dirty="0" smtClean="0">
                <a:solidFill>
                  <a:schemeClr val="bg1"/>
                </a:solidFill>
                <a:sym typeface="Symbol"/>
              </a:rPr>
              <a:t>b</a:t>
            </a:r>
            <a:r>
              <a:rPr lang="en-US" sz="2800" dirty="0" smtClean="0">
                <a:solidFill>
                  <a:schemeClr val="bg1"/>
                </a:solidFill>
                <a:sym typeface="Symbol"/>
              </a:rPr>
              <a:t>) </a:t>
            </a:r>
            <a:r>
              <a:rPr lang="en-US" sz="1400" dirty="0" smtClean="0">
                <a:solidFill>
                  <a:prstClr val="white"/>
                </a:solidFill>
                <a:sym typeface="Symbol"/>
              </a:rPr>
              <a:t>as if we saw an extra </a:t>
            </a:r>
            <a:r>
              <a:rPr lang="en-US" sz="1400" i="1" dirty="0" smtClean="0">
                <a:solidFill>
                  <a:prstClr val="white"/>
                </a:solidFill>
                <a:sym typeface="Symbol"/>
              </a:rPr>
              <a:t>a</a:t>
            </a:r>
            <a:r>
              <a:rPr lang="en-US" sz="1400" dirty="0" smtClean="0">
                <a:solidFill>
                  <a:prstClr val="white"/>
                </a:solidFill>
                <a:sym typeface="Symbol"/>
              </a:rPr>
              <a:t> heads &amp; </a:t>
            </a:r>
            <a:r>
              <a:rPr lang="en-US" sz="1400" i="1" dirty="0" smtClean="0">
                <a:solidFill>
                  <a:prstClr val="white"/>
                </a:solidFill>
                <a:sym typeface="Symbol"/>
              </a:rPr>
              <a:t>b</a:t>
            </a:r>
            <a:r>
              <a:rPr lang="en-US" sz="1400" dirty="0" smtClean="0">
                <a:solidFill>
                  <a:prstClr val="white"/>
                </a:solidFill>
                <a:sym typeface="Symbol"/>
              </a:rPr>
              <a:t> tails</a:t>
            </a:r>
            <a:endParaRPr lang="en-US" sz="2800" dirty="0" smtClean="0">
              <a:solidFill>
                <a:schemeClr val="bg1"/>
              </a:solidFill>
              <a:ea typeface="+mj-ea"/>
              <a:cs typeface="+mj-cs"/>
              <a:sym typeface="Symbol"/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2800" dirty="0" smtClean="0">
              <a:solidFill>
                <a:schemeClr val="bg1"/>
              </a:solidFill>
              <a:ea typeface="+mj-ea"/>
              <a:cs typeface="+mj-cs"/>
              <a:sym typeface="Symbol"/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2800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 We should predict heads if </a:t>
            </a:r>
            <a:r>
              <a:rPr lang="en-US" sz="2800" i="1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n</a:t>
            </a:r>
            <a:r>
              <a:rPr lang="en-US" sz="2800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 &gt; </a:t>
            </a:r>
            <a:r>
              <a:rPr lang="en-US" sz="2800" dirty="0" smtClean="0">
                <a:solidFill>
                  <a:schemeClr val="bg1"/>
                </a:solidFill>
              </a:rPr>
              <a:t>½ </a:t>
            </a:r>
            <a:r>
              <a:rPr lang="en-US" sz="2800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(</a:t>
            </a:r>
            <a:r>
              <a:rPr lang="en-US" sz="2800" i="1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N</a:t>
            </a:r>
            <a:r>
              <a:rPr lang="en-US" sz="2800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 + </a:t>
            </a:r>
            <a:r>
              <a:rPr lang="en-US" sz="2800" i="1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b</a:t>
            </a:r>
            <a:r>
              <a:rPr lang="en-US" sz="2800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 – </a:t>
            </a:r>
            <a:r>
              <a:rPr lang="en-US" sz="2800" i="1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a</a:t>
            </a:r>
            <a:r>
              <a:rPr lang="en-US" sz="2800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)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2800" dirty="0" smtClean="0">
              <a:solidFill>
                <a:schemeClr val="bg1"/>
              </a:solidFill>
              <a:ea typeface="+mj-ea"/>
              <a:cs typeface="+mj-cs"/>
              <a:sym typeface="Symbol"/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2800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 The Bayesian and MAP prediction coincide in this case 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2800" dirty="0" smtClean="0">
              <a:solidFill>
                <a:schemeClr val="bg1"/>
              </a:solidFill>
              <a:ea typeface="+mj-ea"/>
              <a:cs typeface="+mj-cs"/>
              <a:sym typeface="Symbol"/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2800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 In the very large data limit, both the Bayesian and MAP prediction coincide with the ML prediction (</a:t>
            </a:r>
            <a:r>
              <a:rPr lang="en-US" sz="2800" i="1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n</a:t>
            </a:r>
            <a:r>
              <a:rPr lang="en-US" sz="2800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 &gt; </a:t>
            </a:r>
            <a:r>
              <a:rPr lang="en-US" sz="2800" dirty="0" smtClean="0">
                <a:solidFill>
                  <a:schemeClr val="bg1"/>
                </a:solidFill>
              </a:rPr>
              <a:t>½ </a:t>
            </a:r>
            <a:r>
              <a:rPr lang="en-US" sz="2800" i="1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N</a:t>
            </a:r>
            <a:r>
              <a:rPr lang="en-US" sz="2800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307424"/>
            <a:ext cx="7772400" cy="2243152"/>
          </a:xfrm>
        </p:spPr>
        <p:txBody>
          <a:bodyPr>
            <a:noAutofit/>
          </a:bodyPr>
          <a:lstStyle/>
          <a:p>
            <a:r>
              <a:rPr lang="en-US" sz="7000" dirty="0" smtClean="0">
                <a:solidFill>
                  <a:schemeClr val="bg1"/>
                </a:solidFill>
              </a:rPr>
              <a:t>Classification</a:t>
            </a:r>
            <a:endParaRPr lang="en-US" sz="7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1" name="Line 5"/>
          <p:cNvSpPr>
            <a:spLocks noChangeShapeType="1"/>
          </p:cNvSpPr>
          <p:nvPr/>
        </p:nvSpPr>
        <p:spPr bwMode="auto">
          <a:xfrm>
            <a:off x="4572000" y="1219200"/>
            <a:ext cx="0" cy="5181600"/>
          </a:xfrm>
          <a:prstGeom prst="line">
            <a:avLst/>
          </a:prstGeom>
          <a:noFill/>
          <a:ln w="9525">
            <a:solidFill>
              <a:schemeClr val="bg1"/>
            </a:solidFill>
            <a:prstDash val="dash"/>
            <a:round/>
            <a:headEnd type="triangle" w="med" len="med"/>
            <a:tailEnd type="triangle" w="med" len="med"/>
          </a:ln>
        </p:spPr>
        <p:txBody>
          <a:bodyPr/>
          <a:lstStyle/>
          <a:p>
            <a:endParaRPr lang="en-US" dirty="0"/>
          </a:p>
        </p:txBody>
      </p:sp>
      <p:sp>
        <p:nvSpPr>
          <p:cNvPr id="9222" name="Line 6"/>
          <p:cNvSpPr>
            <a:spLocks noChangeShapeType="1"/>
          </p:cNvSpPr>
          <p:nvPr/>
        </p:nvSpPr>
        <p:spPr bwMode="auto">
          <a:xfrm rot="5400000">
            <a:off x="4572000" y="-533400"/>
            <a:ext cx="0" cy="7924800"/>
          </a:xfrm>
          <a:prstGeom prst="line">
            <a:avLst/>
          </a:prstGeom>
          <a:noFill/>
          <a:ln w="9525">
            <a:solidFill>
              <a:schemeClr val="bg1"/>
            </a:solidFill>
            <a:prstDash val="dash"/>
            <a:round/>
            <a:headEnd type="triangle" w="med" len="med"/>
            <a:tailEnd type="triangle" w="med" len="med"/>
          </a:ln>
        </p:spPr>
        <p:txBody>
          <a:bodyPr/>
          <a:lstStyle/>
          <a:p>
            <a:endParaRPr lang="en-US" dirty="0"/>
          </a:p>
        </p:txBody>
      </p:sp>
      <p:sp>
        <p:nvSpPr>
          <p:cNvPr id="9233" name="Oval 17"/>
          <p:cNvSpPr>
            <a:spLocks noChangeArrowheads="1"/>
          </p:cNvSpPr>
          <p:nvPr/>
        </p:nvSpPr>
        <p:spPr bwMode="auto">
          <a:xfrm>
            <a:off x="5000625" y="46482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34" name="Oval 18"/>
          <p:cNvSpPr>
            <a:spLocks noChangeArrowheads="1"/>
          </p:cNvSpPr>
          <p:nvPr/>
        </p:nvSpPr>
        <p:spPr bwMode="auto">
          <a:xfrm>
            <a:off x="5683250" y="39624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35" name="Oval 19"/>
          <p:cNvSpPr>
            <a:spLocks noChangeArrowheads="1"/>
          </p:cNvSpPr>
          <p:nvPr/>
        </p:nvSpPr>
        <p:spPr bwMode="auto">
          <a:xfrm>
            <a:off x="3719513" y="3810000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39" name="Oval 23"/>
          <p:cNvSpPr>
            <a:spLocks noChangeArrowheads="1"/>
          </p:cNvSpPr>
          <p:nvPr/>
        </p:nvSpPr>
        <p:spPr bwMode="auto">
          <a:xfrm>
            <a:off x="5181600" y="64008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0" name="Oval 24"/>
          <p:cNvSpPr>
            <a:spLocks noChangeArrowheads="1"/>
          </p:cNvSpPr>
          <p:nvPr/>
        </p:nvSpPr>
        <p:spPr bwMode="auto">
          <a:xfrm>
            <a:off x="7102475" y="5959475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1" name="Oval 25"/>
          <p:cNvSpPr>
            <a:spLocks noChangeArrowheads="1"/>
          </p:cNvSpPr>
          <p:nvPr/>
        </p:nvSpPr>
        <p:spPr bwMode="auto">
          <a:xfrm>
            <a:off x="7543800" y="48768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2" name="Oval 26"/>
          <p:cNvSpPr>
            <a:spLocks noChangeArrowheads="1"/>
          </p:cNvSpPr>
          <p:nvPr/>
        </p:nvSpPr>
        <p:spPr bwMode="auto">
          <a:xfrm>
            <a:off x="7772400" y="30480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3" name="Oval 27"/>
          <p:cNvSpPr>
            <a:spLocks noChangeArrowheads="1"/>
          </p:cNvSpPr>
          <p:nvPr/>
        </p:nvSpPr>
        <p:spPr bwMode="auto">
          <a:xfrm>
            <a:off x="5486400" y="2054225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4" name="Oval 28"/>
          <p:cNvSpPr>
            <a:spLocks noChangeArrowheads="1"/>
          </p:cNvSpPr>
          <p:nvPr/>
        </p:nvSpPr>
        <p:spPr bwMode="auto">
          <a:xfrm>
            <a:off x="6096000" y="47244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5" name="Oval 29"/>
          <p:cNvSpPr>
            <a:spLocks noChangeArrowheads="1"/>
          </p:cNvSpPr>
          <p:nvPr/>
        </p:nvSpPr>
        <p:spPr bwMode="auto">
          <a:xfrm>
            <a:off x="7467600" y="28194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6" name="Oval 30"/>
          <p:cNvSpPr>
            <a:spLocks noChangeArrowheads="1"/>
          </p:cNvSpPr>
          <p:nvPr/>
        </p:nvSpPr>
        <p:spPr bwMode="auto">
          <a:xfrm>
            <a:off x="8077200" y="38862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7" name="Oval 31"/>
          <p:cNvSpPr>
            <a:spLocks noChangeArrowheads="1"/>
          </p:cNvSpPr>
          <p:nvPr/>
        </p:nvSpPr>
        <p:spPr bwMode="auto">
          <a:xfrm>
            <a:off x="5943600" y="55626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8" name="Oval 32"/>
          <p:cNvSpPr>
            <a:spLocks noChangeArrowheads="1"/>
          </p:cNvSpPr>
          <p:nvPr/>
        </p:nvSpPr>
        <p:spPr bwMode="auto">
          <a:xfrm>
            <a:off x="8458200" y="61722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9" name="Oval 33"/>
          <p:cNvSpPr>
            <a:spLocks noChangeArrowheads="1"/>
          </p:cNvSpPr>
          <p:nvPr/>
        </p:nvSpPr>
        <p:spPr bwMode="auto">
          <a:xfrm>
            <a:off x="3200400" y="1447800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50" name="Oval 34"/>
          <p:cNvSpPr>
            <a:spLocks noChangeArrowheads="1"/>
          </p:cNvSpPr>
          <p:nvPr/>
        </p:nvSpPr>
        <p:spPr bwMode="auto">
          <a:xfrm>
            <a:off x="1143000" y="4343400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51" name="Oval 35"/>
          <p:cNvSpPr>
            <a:spLocks noChangeArrowheads="1"/>
          </p:cNvSpPr>
          <p:nvPr/>
        </p:nvSpPr>
        <p:spPr bwMode="auto">
          <a:xfrm>
            <a:off x="1981200" y="4419600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52" name="Oval 36"/>
          <p:cNvSpPr>
            <a:spLocks noChangeArrowheads="1"/>
          </p:cNvSpPr>
          <p:nvPr/>
        </p:nvSpPr>
        <p:spPr bwMode="auto">
          <a:xfrm>
            <a:off x="2667000" y="2819400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53" name="Oval 37"/>
          <p:cNvSpPr>
            <a:spLocks noChangeArrowheads="1"/>
          </p:cNvSpPr>
          <p:nvPr/>
        </p:nvSpPr>
        <p:spPr bwMode="auto">
          <a:xfrm>
            <a:off x="838200" y="2438400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38" name="Title 1"/>
          <p:cNvSpPr txBox="1">
            <a:spLocks/>
          </p:cNvSpPr>
          <p:nvPr/>
        </p:nvSpPr>
        <p:spPr>
          <a:xfrm>
            <a:off x="0" y="90464"/>
            <a:ext cx="9144000" cy="785817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Binary</a:t>
            </a:r>
            <a:r>
              <a:rPr kumimoji="0" lang="en-US" sz="44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Classification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39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Approaches to Classification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 Memorization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Can not deal with previously unseen data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 Large scale annotated data acquisition cost might be very high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Rule based expert system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Dependent on the competence of the expert.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Complex problems lead to a proliferation of rules, exceptions, exceptions to exceptions, </a:t>
            </a:r>
            <a:r>
              <a:rPr lang="en-US" sz="3200" i="1" dirty="0" smtClean="0">
                <a:solidFill>
                  <a:schemeClr val="bg1"/>
                </a:solidFill>
                <a:ea typeface="+mj-ea"/>
                <a:cs typeface="+mj-cs"/>
              </a:rPr>
              <a:t>etc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.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Rules might not transfer to similar problems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 </a:t>
            </a:r>
            <a:r>
              <a:rPr lang="en-US" sz="3200" noProof="0" dirty="0" smtClean="0">
                <a:solidFill>
                  <a:schemeClr val="bg1"/>
                </a:solidFill>
                <a:ea typeface="+mj-ea"/>
                <a:cs typeface="+mj-cs"/>
              </a:rPr>
              <a:t>Learning from training data and prior knowledge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kumimoji="0" lang="en-US" sz="3200" b="0" i="0" u="none" strike="noStrike" kern="1200" cap="none" spc="0" normalizeH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 Focuses on generalization to novel data</a:t>
            </a:r>
            <a:endParaRPr kumimoji="0" lang="en-US" sz="3200" b="0" i="0" u="none" strike="noStrike" kern="1200" cap="none" spc="0" normalizeH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90464"/>
            <a:ext cx="77724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Notation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282" y="1071546"/>
            <a:ext cx="8929718" cy="264320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 Training Data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Set of </a:t>
            </a:r>
            <a:r>
              <a:rPr lang="en-US" sz="3200" i="1" dirty="0" smtClean="0">
                <a:solidFill>
                  <a:schemeClr val="bg1"/>
                </a:solidFill>
                <a:ea typeface="+mj-ea"/>
                <a:cs typeface="+mj-cs"/>
              </a:rPr>
              <a:t>N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labeled examples of the form (</a:t>
            </a:r>
            <a:r>
              <a:rPr lang="en-US" sz="3200" b="1" dirty="0" smtClean="0">
                <a:solidFill>
                  <a:schemeClr val="bg1"/>
                </a:solidFill>
                <a:ea typeface="+mj-ea"/>
                <a:cs typeface="+mj-cs"/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  <a:ea typeface="+mj-ea"/>
                <a:cs typeface="+mj-cs"/>
              </a:rPr>
              <a:t>i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, </a:t>
            </a:r>
            <a:r>
              <a:rPr lang="en-US" sz="3200" i="1" dirty="0" smtClean="0">
                <a:solidFill>
                  <a:schemeClr val="bg1"/>
                </a:solidFill>
                <a:ea typeface="+mj-ea"/>
                <a:cs typeface="+mj-cs"/>
              </a:rPr>
              <a:t>y</a:t>
            </a:r>
            <a:r>
              <a:rPr lang="en-US" sz="3200" i="1" baseline="-25000" dirty="0" smtClean="0">
                <a:solidFill>
                  <a:schemeClr val="bg1"/>
                </a:solidFill>
                <a:ea typeface="+mj-ea"/>
                <a:cs typeface="+mj-cs"/>
              </a:rPr>
              <a:t>i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)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Feature vector – </a:t>
            </a:r>
            <a:r>
              <a:rPr lang="en-US" sz="3200" b="1" dirty="0" smtClean="0">
                <a:solidFill>
                  <a:schemeClr val="bg1"/>
                </a:solidFill>
                <a:ea typeface="+mj-ea"/>
                <a:cs typeface="+mj-cs"/>
              </a:rPr>
              <a:t>x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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</a:t>
            </a:r>
            <a:r>
              <a:rPr lang="en-US" sz="3200" i="1" baseline="30000" dirty="0" smtClean="0">
                <a:solidFill>
                  <a:schemeClr val="bg1"/>
                </a:solidFill>
                <a:ea typeface="+mj-ea"/>
                <a:cs typeface="+mj-cs"/>
              </a:rPr>
              <a:t>D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. </a:t>
            </a:r>
            <a:r>
              <a:rPr lang="en-US" sz="3200" b="1" dirty="0" smtClean="0">
                <a:solidFill>
                  <a:schemeClr val="bg1"/>
                </a:solidFill>
                <a:ea typeface="+mj-ea"/>
                <a:cs typeface="+mj-cs"/>
              </a:rPr>
              <a:t>X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= [</a:t>
            </a:r>
            <a:r>
              <a:rPr lang="en-US" sz="3200" b="1" dirty="0" smtClean="0">
                <a:solidFill>
                  <a:schemeClr val="bg1"/>
                </a:solidFill>
                <a:ea typeface="+mj-ea"/>
                <a:cs typeface="+mj-cs"/>
              </a:rPr>
              <a:t>x</a:t>
            </a:r>
            <a:r>
              <a:rPr lang="en-US" sz="3200" baseline="-25000" dirty="0" smtClean="0">
                <a:solidFill>
                  <a:schemeClr val="bg1"/>
                </a:solidFill>
                <a:ea typeface="+mj-ea"/>
                <a:cs typeface="+mj-cs"/>
              </a:rPr>
              <a:t>1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</a:t>
            </a:r>
            <a:r>
              <a:rPr lang="en-US" sz="3200" b="1" dirty="0" smtClean="0">
                <a:solidFill>
                  <a:schemeClr val="bg1"/>
                </a:solidFill>
                <a:ea typeface="+mj-ea"/>
                <a:cs typeface="+mj-cs"/>
              </a:rPr>
              <a:t>x</a:t>
            </a:r>
            <a:r>
              <a:rPr lang="en-US" sz="3200" baseline="-25000" dirty="0" smtClean="0">
                <a:solidFill>
                  <a:schemeClr val="bg1"/>
                </a:solidFill>
                <a:ea typeface="+mj-ea"/>
                <a:cs typeface="+mj-cs"/>
              </a:rPr>
              <a:t>2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… </a:t>
            </a:r>
            <a:r>
              <a:rPr lang="en-US" sz="3200" b="1" dirty="0" smtClean="0">
                <a:solidFill>
                  <a:schemeClr val="bg1"/>
                </a:solidFill>
                <a:ea typeface="+mj-ea"/>
                <a:cs typeface="+mj-cs"/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  <a:ea typeface="+mj-ea"/>
                <a:cs typeface="+mj-cs"/>
              </a:rPr>
              <a:t>N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]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 Label – </a:t>
            </a:r>
            <a:r>
              <a:rPr kumimoji="0" lang="en-US" sz="3200" b="0" i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y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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 {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  <a:sym typeface="Symbol"/>
              </a:rPr>
              <a:t>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1}. </a:t>
            </a:r>
            <a:r>
              <a:rPr kumimoji="0" lang="en-US" sz="3200" b="1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y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 = [</a:t>
            </a:r>
            <a:r>
              <a:rPr kumimoji="0" lang="en-US" sz="3200" b="0" i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y</a:t>
            </a:r>
            <a:r>
              <a:rPr kumimoji="0" lang="en-US" sz="3200" b="0" i="0" u="none" strike="noStrike" kern="120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1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, </a:t>
            </a:r>
            <a:r>
              <a:rPr kumimoji="0" lang="en-US" sz="3200" b="0" i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y</a:t>
            </a:r>
            <a:r>
              <a:rPr kumimoji="0" lang="en-US" sz="3200" b="0" i="0" u="none" strike="noStrike" kern="120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2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 … </a:t>
            </a:r>
            <a:r>
              <a:rPr kumimoji="0" lang="en-US" sz="3200" b="0" i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y</a:t>
            </a:r>
            <a:r>
              <a:rPr kumimoji="0" lang="en-US" sz="3200" b="0" i="1" u="none" strike="noStrike" kern="120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N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]</a:t>
            </a:r>
            <a:r>
              <a:rPr lang="en-US" sz="3200" i="1" baseline="30000" dirty="0" smtClean="0">
                <a:solidFill>
                  <a:schemeClr val="bg1"/>
                </a:solidFill>
                <a:ea typeface="+mj-ea"/>
                <a:cs typeface="+mj-cs"/>
              </a:rPr>
              <a:t>t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. </a:t>
            </a:r>
            <a:r>
              <a:rPr lang="en-US" sz="3200" b="1" dirty="0" smtClean="0">
                <a:solidFill>
                  <a:schemeClr val="bg1"/>
                </a:solidFill>
                <a:ea typeface="+mj-ea"/>
                <a:cs typeface="+mj-cs"/>
              </a:rPr>
              <a:t>Y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=diag(</a:t>
            </a:r>
            <a:r>
              <a:rPr lang="en-US" sz="3200" b="1" dirty="0" smtClean="0">
                <a:solidFill>
                  <a:schemeClr val="bg1"/>
                </a:solidFill>
                <a:ea typeface="+mj-ea"/>
                <a:cs typeface="+mj-cs"/>
              </a:rPr>
              <a:t>y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)</a:t>
            </a:r>
            <a:endParaRPr kumimoji="0" lang="en-US" sz="3200" b="0" i="0" u="none" strike="noStrike" kern="1200" cap="none" spc="0" normalizeH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j-ea"/>
              <a:cs typeface="+mj-cs"/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Example – Gender Identification</a:t>
            </a:r>
            <a:endParaRPr kumimoji="0" lang="en-US" sz="3200" b="0" i="0" u="none" strike="noStrike" kern="1200" cap="none" spc="0" normalizeH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j-ea"/>
              <a:cs typeface="+mj-cs"/>
            </a:endParaRP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endParaRPr kumimoji="0" lang="en-US" sz="3200" b="0" i="0" u="none" strike="noStrike" kern="1200" cap="none" spc="0" normalizeH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j-ea"/>
              <a:cs typeface="+mj-cs"/>
            </a:endParaRPr>
          </a:p>
        </p:txBody>
      </p:sp>
      <p:pic>
        <p:nvPicPr>
          <p:cNvPr id="5" name="Picture 2" descr="http://missmalini.files.wordpress.com/2009/03/madhubala09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32135" y="3911813"/>
            <a:ext cx="765835" cy="1143008"/>
          </a:xfrm>
          <a:prstGeom prst="rect">
            <a:avLst/>
          </a:prstGeom>
          <a:noFill/>
        </p:spPr>
      </p:pic>
      <p:pic>
        <p:nvPicPr>
          <p:cNvPr id="7" name="Picture 2" descr="http://thatshindi.oneindia.in/img/2009/01/08-lalu-yadav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792364" y="5458918"/>
            <a:ext cx="914406" cy="1143008"/>
          </a:xfrm>
          <a:prstGeom prst="rect">
            <a:avLst/>
          </a:prstGeom>
          <a:noFill/>
        </p:spPr>
      </p:pic>
      <p:pic>
        <p:nvPicPr>
          <p:cNvPr id="8" name="Picture 4" descr="http://www.rumela.com/albums/bipasha/bipasha09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792364" y="3892134"/>
            <a:ext cx="994214" cy="1143008"/>
          </a:xfrm>
          <a:prstGeom prst="rect">
            <a:avLst/>
          </a:prstGeom>
          <a:noFill/>
        </p:spPr>
      </p:pic>
      <p:pic>
        <p:nvPicPr>
          <p:cNvPr id="9" name="Picture 6" descr="http://www.gobollywood.com/profile/rakhi-sawant.jp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1554351" y="5458918"/>
            <a:ext cx="930553" cy="1143008"/>
          </a:xfrm>
          <a:prstGeom prst="rect">
            <a:avLst/>
          </a:prstGeom>
          <a:noFill/>
        </p:spPr>
      </p:pic>
      <p:sp>
        <p:nvSpPr>
          <p:cNvPr id="10" name="Title 1"/>
          <p:cNvSpPr txBox="1">
            <a:spLocks/>
          </p:cNvSpPr>
          <p:nvPr/>
        </p:nvSpPr>
        <p:spPr>
          <a:xfrm>
            <a:off x="642910" y="4143380"/>
            <a:ext cx="3714776" cy="71438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>
              <a:spcBef>
                <a:spcPct val="0"/>
              </a:spcBef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ea typeface="+mj-ea"/>
                <a:cs typeface="+mj-cs"/>
              </a:rPr>
              <a:t>x</a:t>
            </a:r>
            <a:r>
              <a:rPr lang="en-US" sz="3200" baseline="-25000" dirty="0" smtClean="0">
                <a:solidFill>
                  <a:schemeClr val="bg1"/>
                </a:solidFill>
                <a:ea typeface="+mj-ea"/>
                <a:cs typeface="+mj-cs"/>
              </a:rPr>
              <a:t>1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=            , </a:t>
            </a:r>
            <a:r>
              <a:rPr lang="en-US" sz="3200" i="1" dirty="0" smtClean="0">
                <a:solidFill>
                  <a:schemeClr val="bg1"/>
                </a:solidFill>
                <a:ea typeface="+mj-ea"/>
                <a:cs typeface="+mj-cs"/>
              </a:rPr>
              <a:t>y</a:t>
            </a:r>
            <a:r>
              <a:rPr lang="en-US" sz="3200" baseline="-25000" dirty="0" smtClean="0">
                <a:solidFill>
                  <a:schemeClr val="bg1"/>
                </a:solidFill>
                <a:ea typeface="+mj-ea"/>
                <a:cs typeface="+mj-cs"/>
              </a:rPr>
              <a:t>1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= +1)</a:t>
            </a:r>
            <a:endParaRPr kumimoji="0" lang="en-US" sz="3200" b="0" i="0" u="none" strike="noStrike" kern="1200" cap="none" spc="0" normalizeH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j-ea"/>
              <a:cs typeface="+mj-cs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4857752" y="4143380"/>
            <a:ext cx="3714776" cy="71438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>
              <a:spcBef>
                <a:spcPct val="0"/>
              </a:spcBef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ea typeface="+mj-ea"/>
                <a:cs typeface="+mj-cs"/>
              </a:rPr>
              <a:t>x</a:t>
            </a:r>
            <a:r>
              <a:rPr lang="en-US" sz="3200" baseline="-25000" dirty="0" smtClean="0">
                <a:solidFill>
                  <a:schemeClr val="bg1"/>
                </a:solidFill>
                <a:ea typeface="+mj-ea"/>
                <a:cs typeface="+mj-cs"/>
              </a:rPr>
              <a:t>2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=              , </a:t>
            </a:r>
            <a:r>
              <a:rPr lang="en-US" sz="3200" i="1" dirty="0" smtClean="0">
                <a:solidFill>
                  <a:schemeClr val="bg1"/>
                </a:solidFill>
                <a:ea typeface="+mj-ea"/>
                <a:cs typeface="+mj-cs"/>
              </a:rPr>
              <a:t>y</a:t>
            </a:r>
            <a:r>
              <a:rPr lang="en-US" sz="3200" baseline="-25000" dirty="0" smtClean="0">
                <a:solidFill>
                  <a:schemeClr val="bg1"/>
                </a:solidFill>
                <a:ea typeface="+mj-ea"/>
                <a:cs typeface="+mj-cs"/>
              </a:rPr>
              <a:t>2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= +1)</a:t>
            </a:r>
            <a:endParaRPr kumimoji="0" lang="en-US" sz="3200" b="0" i="0" u="none" strike="noStrike" kern="1200" cap="none" spc="0" normalizeH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j-ea"/>
              <a:cs typeface="+mj-cs"/>
            </a:endParaRP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642910" y="5715016"/>
            <a:ext cx="3714776" cy="71438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>
              <a:spcBef>
                <a:spcPct val="0"/>
              </a:spcBef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ea typeface="+mj-ea"/>
                <a:cs typeface="+mj-cs"/>
              </a:rPr>
              <a:t>x</a:t>
            </a:r>
            <a:r>
              <a:rPr lang="en-US" sz="3200" baseline="-25000" dirty="0" smtClean="0">
                <a:solidFill>
                  <a:schemeClr val="bg1"/>
                </a:solidFill>
                <a:ea typeface="+mj-ea"/>
                <a:cs typeface="+mj-cs"/>
              </a:rPr>
              <a:t>3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=             , </a:t>
            </a:r>
            <a:r>
              <a:rPr lang="en-US" sz="3200" i="1" dirty="0" smtClean="0">
                <a:solidFill>
                  <a:schemeClr val="bg1"/>
                </a:solidFill>
                <a:ea typeface="+mj-ea"/>
                <a:cs typeface="+mj-cs"/>
              </a:rPr>
              <a:t>y</a:t>
            </a:r>
            <a:r>
              <a:rPr lang="en-US" sz="3200" baseline="-25000" dirty="0" smtClean="0">
                <a:solidFill>
                  <a:schemeClr val="bg1"/>
                </a:solidFill>
                <a:ea typeface="+mj-ea"/>
                <a:cs typeface="+mj-cs"/>
              </a:rPr>
              <a:t>3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= +1)</a:t>
            </a:r>
            <a:endParaRPr kumimoji="0" lang="en-US" sz="3200" b="0" i="0" u="none" strike="noStrike" kern="1200" cap="none" spc="0" normalizeH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j-ea"/>
              <a:cs typeface="+mj-cs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4857752" y="5715016"/>
            <a:ext cx="3714776" cy="71438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>
              <a:spcBef>
                <a:spcPct val="0"/>
              </a:spcBef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ea typeface="+mj-ea"/>
                <a:cs typeface="+mj-cs"/>
              </a:rPr>
              <a:t>x</a:t>
            </a:r>
            <a:r>
              <a:rPr lang="en-US" sz="3200" baseline="-25000" dirty="0" smtClean="0">
                <a:solidFill>
                  <a:schemeClr val="bg1"/>
                </a:solidFill>
                <a:ea typeface="+mj-ea"/>
                <a:cs typeface="+mj-cs"/>
              </a:rPr>
              <a:t>4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=             , </a:t>
            </a:r>
            <a:r>
              <a:rPr lang="en-US" sz="3200" i="1" dirty="0" smtClean="0">
                <a:solidFill>
                  <a:schemeClr val="bg1"/>
                </a:solidFill>
                <a:ea typeface="+mj-ea"/>
                <a:cs typeface="+mj-cs"/>
              </a:rPr>
              <a:t>y</a:t>
            </a:r>
            <a:r>
              <a:rPr lang="en-US" sz="3200" baseline="-25000" dirty="0" smtClean="0">
                <a:solidFill>
                  <a:schemeClr val="bg1"/>
                </a:solidFill>
                <a:ea typeface="+mj-ea"/>
                <a:cs typeface="+mj-cs"/>
              </a:rPr>
              <a:t>4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= -1)</a:t>
            </a:r>
            <a:endParaRPr kumimoji="0" lang="en-US" sz="3200" b="0" i="0" u="none" strike="noStrike" kern="1200" cap="none" spc="0" normalizeH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1" name="Line 5"/>
          <p:cNvSpPr>
            <a:spLocks noChangeShapeType="1"/>
          </p:cNvSpPr>
          <p:nvPr/>
        </p:nvSpPr>
        <p:spPr bwMode="auto">
          <a:xfrm>
            <a:off x="4572000" y="1219200"/>
            <a:ext cx="0" cy="5181600"/>
          </a:xfrm>
          <a:prstGeom prst="line">
            <a:avLst/>
          </a:prstGeom>
          <a:noFill/>
          <a:ln w="9525">
            <a:solidFill>
              <a:schemeClr val="bg1"/>
            </a:solidFill>
            <a:prstDash val="dash"/>
            <a:round/>
            <a:headEnd type="triangle" w="med" len="med"/>
            <a:tailEnd type="triangle" w="med" len="med"/>
          </a:ln>
        </p:spPr>
        <p:txBody>
          <a:bodyPr/>
          <a:lstStyle/>
          <a:p>
            <a:endParaRPr lang="en-US" dirty="0"/>
          </a:p>
        </p:txBody>
      </p:sp>
      <p:sp>
        <p:nvSpPr>
          <p:cNvPr id="9222" name="Line 6"/>
          <p:cNvSpPr>
            <a:spLocks noChangeShapeType="1"/>
          </p:cNvSpPr>
          <p:nvPr/>
        </p:nvSpPr>
        <p:spPr bwMode="auto">
          <a:xfrm rot="5400000">
            <a:off x="4572000" y="-533400"/>
            <a:ext cx="0" cy="7924800"/>
          </a:xfrm>
          <a:prstGeom prst="line">
            <a:avLst/>
          </a:prstGeom>
          <a:noFill/>
          <a:ln w="9525">
            <a:solidFill>
              <a:schemeClr val="bg1"/>
            </a:solidFill>
            <a:prstDash val="dash"/>
            <a:round/>
            <a:headEnd type="triangle" w="med" len="med"/>
            <a:tailEnd type="triangle" w="med" len="med"/>
          </a:ln>
        </p:spPr>
        <p:txBody>
          <a:bodyPr/>
          <a:lstStyle/>
          <a:p>
            <a:endParaRPr lang="en-US" dirty="0"/>
          </a:p>
        </p:txBody>
      </p:sp>
      <p:sp>
        <p:nvSpPr>
          <p:cNvPr id="9233" name="Oval 17"/>
          <p:cNvSpPr>
            <a:spLocks noChangeArrowheads="1"/>
          </p:cNvSpPr>
          <p:nvPr/>
        </p:nvSpPr>
        <p:spPr bwMode="auto">
          <a:xfrm>
            <a:off x="5000625" y="46482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34" name="Oval 18"/>
          <p:cNvSpPr>
            <a:spLocks noChangeArrowheads="1"/>
          </p:cNvSpPr>
          <p:nvPr/>
        </p:nvSpPr>
        <p:spPr bwMode="auto">
          <a:xfrm>
            <a:off x="5683250" y="39624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35" name="Oval 19"/>
          <p:cNvSpPr>
            <a:spLocks noChangeArrowheads="1"/>
          </p:cNvSpPr>
          <p:nvPr/>
        </p:nvSpPr>
        <p:spPr bwMode="auto">
          <a:xfrm>
            <a:off x="3719513" y="3810000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39" name="Oval 23"/>
          <p:cNvSpPr>
            <a:spLocks noChangeArrowheads="1"/>
          </p:cNvSpPr>
          <p:nvPr/>
        </p:nvSpPr>
        <p:spPr bwMode="auto">
          <a:xfrm>
            <a:off x="5181600" y="64008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0" name="Oval 24"/>
          <p:cNvSpPr>
            <a:spLocks noChangeArrowheads="1"/>
          </p:cNvSpPr>
          <p:nvPr/>
        </p:nvSpPr>
        <p:spPr bwMode="auto">
          <a:xfrm>
            <a:off x="7102475" y="5959475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1" name="Oval 25"/>
          <p:cNvSpPr>
            <a:spLocks noChangeArrowheads="1"/>
          </p:cNvSpPr>
          <p:nvPr/>
        </p:nvSpPr>
        <p:spPr bwMode="auto">
          <a:xfrm>
            <a:off x="7543800" y="48768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2" name="Oval 26"/>
          <p:cNvSpPr>
            <a:spLocks noChangeArrowheads="1"/>
          </p:cNvSpPr>
          <p:nvPr/>
        </p:nvSpPr>
        <p:spPr bwMode="auto">
          <a:xfrm>
            <a:off x="7772400" y="30480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3" name="Oval 27"/>
          <p:cNvSpPr>
            <a:spLocks noChangeArrowheads="1"/>
          </p:cNvSpPr>
          <p:nvPr/>
        </p:nvSpPr>
        <p:spPr bwMode="auto">
          <a:xfrm>
            <a:off x="5486400" y="2054225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4" name="Oval 28"/>
          <p:cNvSpPr>
            <a:spLocks noChangeArrowheads="1"/>
          </p:cNvSpPr>
          <p:nvPr/>
        </p:nvSpPr>
        <p:spPr bwMode="auto">
          <a:xfrm>
            <a:off x="6096000" y="47244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5" name="Oval 29"/>
          <p:cNvSpPr>
            <a:spLocks noChangeArrowheads="1"/>
          </p:cNvSpPr>
          <p:nvPr/>
        </p:nvSpPr>
        <p:spPr bwMode="auto">
          <a:xfrm>
            <a:off x="7467600" y="28194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6" name="Oval 30"/>
          <p:cNvSpPr>
            <a:spLocks noChangeArrowheads="1"/>
          </p:cNvSpPr>
          <p:nvPr/>
        </p:nvSpPr>
        <p:spPr bwMode="auto">
          <a:xfrm>
            <a:off x="8077200" y="38862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7" name="Oval 31"/>
          <p:cNvSpPr>
            <a:spLocks noChangeArrowheads="1"/>
          </p:cNvSpPr>
          <p:nvPr/>
        </p:nvSpPr>
        <p:spPr bwMode="auto">
          <a:xfrm>
            <a:off x="5943600" y="55626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8" name="Oval 32"/>
          <p:cNvSpPr>
            <a:spLocks noChangeArrowheads="1"/>
          </p:cNvSpPr>
          <p:nvPr/>
        </p:nvSpPr>
        <p:spPr bwMode="auto">
          <a:xfrm>
            <a:off x="8458200" y="61722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9" name="Oval 33"/>
          <p:cNvSpPr>
            <a:spLocks noChangeArrowheads="1"/>
          </p:cNvSpPr>
          <p:nvPr/>
        </p:nvSpPr>
        <p:spPr bwMode="auto">
          <a:xfrm>
            <a:off x="3200400" y="1447800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50" name="Oval 34"/>
          <p:cNvSpPr>
            <a:spLocks noChangeArrowheads="1"/>
          </p:cNvSpPr>
          <p:nvPr/>
        </p:nvSpPr>
        <p:spPr bwMode="auto">
          <a:xfrm>
            <a:off x="1143000" y="4343400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51" name="Oval 35"/>
          <p:cNvSpPr>
            <a:spLocks noChangeArrowheads="1"/>
          </p:cNvSpPr>
          <p:nvPr/>
        </p:nvSpPr>
        <p:spPr bwMode="auto">
          <a:xfrm>
            <a:off x="1981200" y="4419600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52" name="Oval 36"/>
          <p:cNvSpPr>
            <a:spLocks noChangeArrowheads="1"/>
          </p:cNvSpPr>
          <p:nvPr/>
        </p:nvSpPr>
        <p:spPr bwMode="auto">
          <a:xfrm>
            <a:off x="2667000" y="2819400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53" name="Oval 37"/>
          <p:cNvSpPr>
            <a:spLocks noChangeArrowheads="1"/>
          </p:cNvSpPr>
          <p:nvPr/>
        </p:nvSpPr>
        <p:spPr bwMode="auto">
          <a:xfrm>
            <a:off x="838200" y="2438400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38" name="Title 1"/>
          <p:cNvSpPr txBox="1">
            <a:spLocks/>
          </p:cNvSpPr>
          <p:nvPr/>
        </p:nvSpPr>
        <p:spPr>
          <a:xfrm>
            <a:off x="0" y="90464"/>
            <a:ext cx="9144000" cy="785817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Binary</a:t>
            </a:r>
            <a:r>
              <a:rPr kumimoji="0" lang="en-US" sz="44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Classification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39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0" name="Text Box 4"/>
          <p:cNvSpPr txBox="1">
            <a:spLocks noChangeArrowheads="1"/>
          </p:cNvSpPr>
          <p:nvPr/>
        </p:nvSpPr>
        <p:spPr bwMode="auto">
          <a:xfrm>
            <a:off x="1676400" y="5638800"/>
            <a:ext cx="1752600" cy="339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lnSpc>
                <a:spcPct val="90000"/>
              </a:lnSpc>
              <a:spcBef>
                <a:spcPct val="50000"/>
              </a:spcBef>
            </a:pPr>
            <a:r>
              <a:rPr lang="en-GB" b="1" dirty="0">
                <a:solidFill>
                  <a:schemeClr val="bg1"/>
                </a:solidFill>
                <a:latin typeface="Times New Roman" pitchFamily="18" charset="0"/>
                <a:sym typeface="Symbol" pitchFamily="18" charset="2"/>
              </a:rPr>
              <a:t>w</a:t>
            </a:r>
            <a:r>
              <a:rPr lang="en-GB" b="0" baseline="30000" dirty="0">
                <a:solidFill>
                  <a:schemeClr val="bg1"/>
                </a:solidFill>
                <a:latin typeface="Times New Roman" pitchFamily="18" charset="0"/>
                <a:sym typeface="Symbol" pitchFamily="18" charset="2"/>
              </a:rPr>
              <a:t>t</a:t>
            </a:r>
            <a:r>
              <a:rPr lang="en-GB" b="1" dirty="0">
                <a:solidFill>
                  <a:schemeClr val="bg1"/>
                </a:solidFill>
                <a:latin typeface="Times New Roman" pitchFamily="18" charset="0"/>
                <a:sym typeface="Symbol" pitchFamily="18" charset="2"/>
              </a:rPr>
              <a:t>x</a:t>
            </a:r>
            <a:r>
              <a:rPr lang="en-GB" b="0" dirty="0">
                <a:solidFill>
                  <a:schemeClr val="bg1"/>
                </a:solidFill>
                <a:latin typeface="Times New Roman" pitchFamily="18" charset="0"/>
                <a:sym typeface="Symbol" pitchFamily="18" charset="2"/>
              </a:rPr>
              <a:t> + </a:t>
            </a:r>
            <a:r>
              <a:rPr lang="en-GB" b="0" i="1" dirty="0">
                <a:solidFill>
                  <a:schemeClr val="bg1"/>
                </a:solidFill>
                <a:latin typeface="Times New Roman" pitchFamily="18" charset="0"/>
                <a:sym typeface="Symbol" pitchFamily="18" charset="2"/>
              </a:rPr>
              <a:t>b = </a:t>
            </a:r>
            <a:r>
              <a:rPr lang="en-GB" b="0" dirty="0">
                <a:solidFill>
                  <a:schemeClr val="bg1"/>
                </a:solidFill>
                <a:latin typeface="Times New Roman" pitchFamily="18" charset="0"/>
                <a:sym typeface="Symbol" pitchFamily="18" charset="2"/>
              </a:rPr>
              <a:t>0</a:t>
            </a:r>
          </a:p>
        </p:txBody>
      </p:sp>
      <p:sp>
        <p:nvSpPr>
          <p:cNvPr id="9221" name="Line 5"/>
          <p:cNvSpPr>
            <a:spLocks noChangeShapeType="1"/>
          </p:cNvSpPr>
          <p:nvPr/>
        </p:nvSpPr>
        <p:spPr bwMode="auto">
          <a:xfrm>
            <a:off x="4572000" y="1219200"/>
            <a:ext cx="0" cy="5181600"/>
          </a:xfrm>
          <a:prstGeom prst="line">
            <a:avLst/>
          </a:prstGeom>
          <a:noFill/>
          <a:ln w="9525">
            <a:solidFill>
              <a:schemeClr val="bg1"/>
            </a:solidFill>
            <a:prstDash val="dash"/>
            <a:round/>
            <a:headEnd type="triangle" w="med" len="med"/>
            <a:tailEnd type="triangle" w="med" len="med"/>
          </a:ln>
        </p:spPr>
        <p:txBody>
          <a:bodyPr/>
          <a:lstStyle/>
          <a:p>
            <a:endParaRPr lang="en-US" dirty="0"/>
          </a:p>
        </p:txBody>
      </p:sp>
      <p:sp>
        <p:nvSpPr>
          <p:cNvPr id="9222" name="Line 6"/>
          <p:cNvSpPr>
            <a:spLocks noChangeShapeType="1"/>
          </p:cNvSpPr>
          <p:nvPr/>
        </p:nvSpPr>
        <p:spPr bwMode="auto">
          <a:xfrm rot="5400000">
            <a:off x="4572000" y="-533400"/>
            <a:ext cx="0" cy="7924800"/>
          </a:xfrm>
          <a:prstGeom prst="line">
            <a:avLst/>
          </a:prstGeom>
          <a:noFill/>
          <a:ln w="9525">
            <a:solidFill>
              <a:schemeClr val="bg1"/>
            </a:solidFill>
            <a:prstDash val="dash"/>
            <a:round/>
            <a:headEnd type="triangle" w="med" len="med"/>
            <a:tailEnd type="triangle" w="med" len="med"/>
          </a:ln>
        </p:spPr>
        <p:txBody>
          <a:bodyPr/>
          <a:lstStyle/>
          <a:p>
            <a:endParaRPr lang="en-US" dirty="0"/>
          </a:p>
        </p:txBody>
      </p:sp>
      <p:sp>
        <p:nvSpPr>
          <p:cNvPr id="9223" name="Line 7"/>
          <p:cNvSpPr>
            <a:spLocks noChangeShapeType="1"/>
          </p:cNvSpPr>
          <p:nvPr/>
        </p:nvSpPr>
        <p:spPr bwMode="auto">
          <a:xfrm rot="2700000">
            <a:off x="4876800" y="1258888"/>
            <a:ext cx="0" cy="5181600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 dirty="0"/>
          </a:p>
        </p:txBody>
      </p:sp>
      <p:sp>
        <p:nvSpPr>
          <p:cNvPr id="9228" name="Text Box 12"/>
          <p:cNvSpPr txBox="1">
            <a:spLocks noChangeArrowheads="1"/>
          </p:cNvSpPr>
          <p:nvPr/>
        </p:nvSpPr>
        <p:spPr bwMode="auto">
          <a:xfrm>
            <a:off x="4724400" y="3394075"/>
            <a:ext cx="395288" cy="339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lnSpc>
                <a:spcPct val="90000"/>
              </a:lnSpc>
              <a:spcBef>
                <a:spcPct val="50000"/>
              </a:spcBef>
            </a:pPr>
            <a:r>
              <a:rPr lang="en-GB" b="0" i="1" dirty="0">
                <a:solidFill>
                  <a:schemeClr val="bg1"/>
                </a:solidFill>
                <a:latin typeface="Times New Roman" pitchFamily="18" charset="0"/>
                <a:sym typeface="Symbol" pitchFamily="18" charset="2"/>
              </a:rPr>
              <a:t>b</a:t>
            </a:r>
            <a:endParaRPr lang="en-GB" b="0" dirty="0">
              <a:solidFill>
                <a:schemeClr val="bg1"/>
              </a:solidFill>
              <a:latin typeface="Times New Roman" pitchFamily="18" charset="0"/>
              <a:sym typeface="Symbol" pitchFamily="18" charset="2"/>
            </a:endParaRPr>
          </a:p>
        </p:txBody>
      </p:sp>
      <p:sp>
        <p:nvSpPr>
          <p:cNvPr id="9229" name="Line 13"/>
          <p:cNvSpPr>
            <a:spLocks noChangeShapeType="1"/>
          </p:cNvSpPr>
          <p:nvPr/>
        </p:nvSpPr>
        <p:spPr bwMode="auto">
          <a:xfrm rot="-2700000">
            <a:off x="4765675" y="3328988"/>
            <a:ext cx="0" cy="547687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 type="triangle" w="med" len="med"/>
            <a:tailEnd type="triangle" w="med" len="med"/>
          </a:ln>
        </p:spPr>
        <p:txBody>
          <a:bodyPr/>
          <a:lstStyle/>
          <a:p>
            <a:endParaRPr lang="en-US" dirty="0"/>
          </a:p>
        </p:txBody>
      </p:sp>
      <p:sp>
        <p:nvSpPr>
          <p:cNvPr id="9231" name="Line 15"/>
          <p:cNvSpPr>
            <a:spLocks noChangeShapeType="1"/>
          </p:cNvSpPr>
          <p:nvPr/>
        </p:nvSpPr>
        <p:spPr bwMode="auto">
          <a:xfrm rot="-2700000">
            <a:off x="4038600" y="4786313"/>
            <a:ext cx="0" cy="547687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 dirty="0"/>
          </a:p>
        </p:txBody>
      </p:sp>
      <p:sp>
        <p:nvSpPr>
          <p:cNvPr id="9232" name="Text Box 16"/>
          <p:cNvSpPr txBox="1">
            <a:spLocks noChangeArrowheads="1"/>
          </p:cNvSpPr>
          <p:nvPr/>
        </p:nvSpPr>
        <p:spPr bwMode="auto">
          <a:xfrm>
            <a:off x="3733800" y="5029200"/>
            <a:ext cx="381000" cy="339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lnSpc>
                <a:spcPct val="90000"/>
              </a:lnSpc>
              <a:spcBef>
                <a:spcPct val="50000"/>
              </a:spcBef>
            </a:pPr>
            <a:r>
              <a:rPr lang="en-GB" b="1" dirty="0">
                <a:solidFill>
                  <a:schemeClr val="bg1"/>
                </a:solidFill>
                <a:latin typeface="Times New Roman" pitchFamily="18" charset="0"/>
                <a:sym typeface="Symbol" pitchFamily="18" charset="2"/>
              </a:rPr>
              <a:t>w</a:t>
            </a:r>
          </a:p>
        </p:txBody>
      </p:sp>
      <p:sp>
        <p:nvSpPr>
          <p:cNvPr id="9233" name="Oval 17"/>
          <p:cNvSpPr>
            <a:spLocks noChangeArrowheads="1"/>
          </p:cNvSpPr>
          <p:nvPr/>
        </p:nvSpPr>
        <p:spPr bwMode="auto">
          <a:xfrm>
            <a:off x="5000625" y="46482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34" name="Oval 18"/>
          <p:cNvSpPr>
            <a:spLocks noChangeArrowheads="1"/>
          </p:cNvSpPr>
          <p:nvPr/>
        </p:nvSpPr>
        <p:spPr bwMode="auto">
          <a:xfrm>
            <a:off x="5683250" y="39624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35" name="Oval 19"/>
          <p:cNvSpPr>
            <a:spLocks noChangeArrowheads="1"/>
          </p:cNvSpPr>
          <p:nvPr/>
        </p:nvSpPr>
        <p:spPr bwMode="auto">
          <a:xfrm>
            <a:off x="3719513" y="3810000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39" name="Oval 23"/>
          <p:cNvSpPr>
            <a:spLocks noChangeArrowheads="1"/>
          </p:cNvSpPr>
          <p:nvPr/>
        </p:nvSpPr>
        <p:spPr bwMode="auto">
          <a:xfrm>
            <a:off x="5181600" y="64008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0" name="Oval 24"/>
          <p:cNvSpPr>
            <a:spLocks noChangeArrowheads="1"/>
          </p:cNvSpPr>
          <p:nvPr/>
        </p:nvSpPr>
        <p:spPr bwMode="auto">
          <a:xfrm>
            <a:off x="7102475" y="5959475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1" name="Oval 25"/>
          <p:cNvSpPr>
            <a:spLocks noChangeArrowheads="1"/>
          </p:cNvSpPr>
          <p:nvPr/>
        </p:nvSpPr>
        <p:spPr bwMode="auto">
          <a:xfrm>
            <a:off x="7543800" y="48768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2" name="Oval 26"/>
          <p:cNvSpPr>
            <a:spLocks noChangeArrowheads="1"/>
          </p:cNvSpPr>
          <p:nvPr/>
        </p:nvSpPr>
        <p:spPr bwMode="auto">
          <a:xfrm>
            <a:off x="7772400" y="30480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3" name="Oval 27"/>
          <p:cNvSpPr>
            <a:spLocks noChangeArrowheads="1"/>
          </p:cNvSpPr>
          <p:nvPr/>
        </p:nvSpPr>
        <p:spPr bwMode="auto">
          <a:xfrm>
            <a:off x="5486400" y="2054225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4" name="Oval 28"/>
          <p:cNvSpPr>
            <a:spLocks noChangeArrowheads="1"/>
          </p:cNvSpPr>
          <p:nvPr/>
        </p:nvSpPr>
        <p:spPr bwMode="auto">
          <a:xfrm>
            <a:off x="6096000" y="47244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5" name="Oval 29"/>
          <p:cNvSpPr>
            <a:spLocks noChangeArrowheads="1"/>
          </p:cNvSpPr>
          <p:nvPr/>
        </p:nvSpPr>
        <p:spPr bwMode="auto">
          <a:xfrm>
            <a:off x="7467600" y="28194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6" name="Oval 30"/>
          <p:cNvSpPr>
            <a:spLocks noChangeArrowheads="1"/>
          </p:cNvSpPr>
          <p:nvPr/>
        </p:nvSpPr>
        <p:spPr bwMode="auto">
          <a:xfrm>
            <a:off x="8077200" y="38862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7" name="Oval 31"/>
          <p:cNvSpPr>
            <a:spLocks noChangeArrowheads="1"/>
          </p:cNvSpPr>
          <p:nvPr/>
        </p:nvSpPr>
        <p:spPr bwMode="auto">
          <a:xfrm>
            <a:off x="5943600" y="55626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8" name="Oval 32"/>
          <p:cNvSpPr>
            <a:spLocks noChangeArrowheads="1"/>
          </p:cNvSpPr>
          <p:nvPr/>
        </p:nvSpPr>
        <p:spPr bwMode="auto">
          <a:xfrm>
            <a:off x="8458200" y="61722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9" name="Oval 33"/>
          <p:cNvSpPr>
            <a:spLocks noChangeArrowheads="1"/>
          </p:cNvSpPr>
          <p:nvPr/>
        </p:nvSpPr>
        <p:spPr bwMode="auto">
          <a:xfrm>
            <a:off x="3200400" y="1447800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50" name="Oval 34"/>
          <p:cNvSpPr>
            <a:spLocks noChangeArrowheads="1"/>
          </p:cNvSpPr>
          <p:nvPr/>
        </p:nvSpPr>
        <p:spPr bwMode="auto">
          <a:xfrm>
            <a:off x="1143000" y="4343400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51" name="Oval 35"/>
          <p:cNvSpPr>
            <a:spLocks noChangeArrowheads="1"/>
          </p:cNvSpPr>
          <p:nvPr/>
        </p:nvSpPr>
        <p:spPr bwMode="auto">
          <a:xfrm>
            <a:off x="1981200" y="4419600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52" name="Oval 36"/>
          <p:cNvSpPr>
            <a:spLocks noChangeArrowheads="1"/>
          </p:cNvSpPr>
          <p:nvPr/>
        </p:nvSpPr>
        <p:spPr bwMode="auto">
          <a:xfrm>
            <a:off x="2667000" y="2819400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53" name="Oval 37"/>
          <p:cNvSpPr>
            <a:spLocks noChangeArrowheads="1"/>
          </p:cNvSpPr>
          <p:nvPr/>
        </p:nvSpPr>
        <p:spPr bwMode="auto">
          <a:xfrm>
            <a:off x="838200" y="2438400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38" name="Title 1"/>
          <p:cNvSpPr txBox="1">
            <a:spLocks/>
          </p:cNvSpPr>
          <p:nvPr/>
        </p:nvSpPr>
        <p:spPr>
          <a:xfrm>
            <a:off x="0" y="90464"/>
            <a:ext cx="9144000" cy="785817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Binary</a:t>
            </a:r>
            <a:r>
              <a:rPr kumimoji="0" lang="en-US" sz="44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Classification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39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30" name="Text Box 4"/>
          <p:cNvSpPr txBox="1">
            <a:spLocks noChangeArrowheads="1"/>
          </p:cNvSpPr>
          <p:nvPr/>
        </p:nvSpPr>
        <p:spPr bwMode="auto">
          <a:xfrm>
            <a:off x="142844" y="6375422"/>
            <a:ext cx="1143008" cy="3416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spcBef>
                <a:spcPct val="50000"/>
              </a:spcBef>
            </a:pPr>
            <a:r>
              <a:rPr lang="en-GB" b="1" dirty="0" smtClean="0">
                <a:solidFill>
                  <a:schemeClr val="bg1"/>
                </a:solidFill>
                <a:latin typeface="Times New Roman" pitchFamily="18" charset="0"/>
                <a:sym typeface="Symbol"/>
              </a:rPr>
              <a:t></a:t>
            </a:r>
            <a:r>
              <a:rPr lang="en-GB" dirty="0" smtClean="0">
                <a:solidFill>
                  <a:schemeClr val="bg1"/>
                </a:solidFill>
                <a:latin typeface="Times New Roman" pitchFamily="18" charset="0"/>
                <a:sym typeface="Symbol" pitchFamily="18" charset="2"/>
              </a:rPr>
              <a:t> = [</a:t>
            </a:r>
            <a:r>
              <a:rPr lang="en-GB" b="1" dirty="0" smtClean="0">
                <a:solidFill>
                  <a:schemeClr val="bg1"/>
                </a:solidFill>
                <a:latin typeface="Times New Roman" pitchFamily="18" charset="0"/>
                <a:sym typeface="Symbol" pitchFamily="18" charset="2"/>
              </a:rPr>
              <a:t>w</a:t>
            </a:r>
            <a:r>
              <a:rPr lang="en-GB" baseline="30000" dirty="0" smtClean="0">
                <a:solidFill>
                  <a:schemeClr val="bg1"/>
                </a:solidFill>
                <a:latin typeface="Times New Roman" pitchFamily="18" charset="0"/>
                <a:sym typeface="Symbol" pitchFamily="18" charset="2"/>
              </a:rPr>
              <a:t> </a:t>
            </a:r>
            <a:r>
              <a:rPr lang="en-GB" b="0" dirty="0" smtClean="0">
                <a:solidFill>
                  <a:schemeClr val="bg1"/>
                </a:solidFill>
                <a:latin typeface="Times New Roman" pitchFamily="18" charset="0"/>
                <a:sym typeface="Symbol" pitchFamily="18" charset="2"/>
              </a:rPr>
              <a:t>; </a:t>
            </a:r>
            <a:r>
              <a:rPr lang="en-GB" b="0" i="1" dirty="0" smtClean="0">
                <a:solidFill>
                  <a:schemeClr val="bg1"/>
                </a:solidFill>
                <a:latin typeface="Times New Roman" pitchFamily="18" charset="0"/>
                <a:sym typeface="Symbol" pitchFamily="18" charset="2"/>
              </a:rPr>
              <a:t>b</a:t>
            </a:r>
            <a:r>
              <a:rPr lang="en-GB" b="0" dirty="0" smtClean="0">
                <a:solidFill>
                  <a:schemeClr val="bg1"/>
                </a:solidFill>
                <a:latin typeface="Times New Roman" pitchFamily="18" charset="0"/>
                <a:sym typeface="Symbol" pitchFamily="18" charset="2"/>
              </a:rPr>
              <a:t>]</a:t>
            </a:r>
            <a:endParaRPr lang="en-GB" b="0" dirty="0">
              <a:solidFill>
                <a:schemeClr val="bg1"/>
              </a:solidFill>
              <a:latin typeface="Times New Roman" pitchFamily="18" charset="0"/>
              <a:sym typeface="Symbol" pitchFamily="18" charset="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Bayes’ Decision Rule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Bayes’ decision rule </a:t>
            </a:r>
          </a:p>
          <a:p>
            <a:pPr lvl="1">
              <a:spcBef>
                <a:spcPct val="0"/>
              </a:spcBef>
              <a:defRPr/>
            </a:pP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        </a:t>
            </a:r>
            <a:r>
              <a:rPr lang="en-US" sz="3200" i="1" dirty="0" smtClean="0">
                <a:solidFill>
                  <a:schemeClr val="bg1"/>
                </a:solidFill>
                <a:ea typeface="+mj-ea"/>
                <a:cs typeface="+mj-cs"/>
              </a:rPr>
              <a:t>p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  <a:ea typeface="+mj-ea"/>
                <a:cs typeface="+mj-cs"/>
              </a:rPr>
              <a:t>y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=+1|</a:t>
            </a:r>
            <a:r>
              <a:rPr lang="en-US" sz="3200" b="1" dirty="0" smtClean="0">
                <a:solidFill>
                  <a:schemeClr val="bg1"/>
                </a:solidFill>
                <a:ea typeface="+mj-ea"/>
                <a:cs typeface="+mj-cs"/>
              </a:rPr>
              <a:t>x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) &gt; </a:t>
            </a:r>
            <a:r>
              <a:rPr lang="en-US" sz="3200" i="1" dirty="0" smtClean="0">
                <a:solidFill>
                  <a:schemeClr val="bg1"/>
                </a:solidFill>
                <a:ea typeface="+mj-ea"/>
                <a:cs typeface="+mj-cs"/>
              </a:rPr>
              <a:t>p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  <a:ea typeface="+mj-ea"/>
                <a:cs typeface="+mj-cs"/>
              </a:rPr>
              <a:t>y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=-1|</a:t>
            </a:r>
            <a:r>
              <a:rPr lang="en-US" sz="3200" b="1" dirty="0" smtClean="0">
                <a:solidFill>
                  <a:schemeClr val="bg1"/>
                </a:solidFill>
                <a:ea typeface="+mj-ea"/>
                <a:cs typeface="+mj-cs"/>
              </a:rPr>
              <a:t>x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) ? </a:t>
            </a:r>
            <a:r>
              <a:rPr lang="en-US" sz="3200" i="1" dirty="0" smtClean="0">
                <a:solidFill>
                  <a:schemeClr val="bg1"/>
                </a:solidFill>
                <a:ea typeface="+mj-ea"/>
                <a:cs typeface="+mj-cs"/>
              </a:rPr>
              <a:t>y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= +1 : </a:t>
            </a:r>
            <a:r>
              <a:rPr lang="en-US" sz="3200" i="1" dirty="0" smtClean="0">
                <a:solidFill>
                  <a:schemeClr val="bg1"/>
                </a:solidFill>
                <a:ea typeface="+mj-ea"/>
                <a:cs typeface="+mj-cs"/>
              </a:rPr>
              <a:t>y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= -1</a:t>
            </a:r>
          </a:p>
          <a:p>
            <a:pPr lvl="1">
              <a:spcBef>
                <a:spcPct val="0"/>
              </a:spcBef>
              <a:defRPr/>
            </a:pP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 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  <a:sym typeface="Symbol"/>
              </a:rPr>
              <a:t>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dirty="0" smtClean="0">
                <a:solidFill>
                  <a:schemeClr val="bg1"/>
                </a:solidFill>
              </a:rPr>
              <a:t>=+1|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dirty="0" smtClean="0">
                <a:solidFill>
                  <a:schemeClr val="bg1"/>
                </a:solidFill>
              </a:rPr>
              <a:t>) &gt; </a:t>
            </a:r>
            <a:r>
              <a:rPr lang="en-US" sz="3200" i="1" dirty="0" smtClean="0">
                <a:solidFill>
                  <a:schemeClr val="bg1"/>
                </a:solidFill>
              </a:rPr>
              <a:t>½</a:t>
            </a:r>
            <a:r>
              <a:rPr lang="en-US" sz="3200" dirty="0" smtClean="0">
                <a:solidFill>
                  <a:schemeClr val="bg1"/>
                </a:solidFill>
              </a:rPr>
              <a:t> ? 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dirty="0" smtClean="0">
                <a:solidFill>
                  <a:schemeClr val="bg1"/>
                </a:solidFill>
              </a:rPr>
              <a:t> = +1 : 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dirty="0" smtClean="0">
                <a:solidFill>
                  <a:schemeClr val="bg1"/>
                </a:solidFill>
              </a:rPr>
              <a:t> = -1</a:t>
            </a:r>
            <a:endParaRPr kumimoji="0" lang="en-US" sz="3200" b="0" i="0" u="none" strike="noStrike" kern="1200" cap="none" spc="0" normalizeH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j-ea"/>
              <a:cs typeface="+mj-cs"/>
            </a:endParaRPr>
          </a:p>
        </p:txBody>
      </p:sp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97832" y="2625310"/>
            <a:ext cx="5548335" cy="41612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Issues to Think About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 Bayesian versus MAP versus ML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Should we choose just one function to explain the data?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If yes, should this be the function that explains the data the best?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 What about prior knowledge?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Generative versus Discriminative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 Can we learn from “positive” data alone?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Should we model the data distribution?</a:t>
            </a:r>
            <a:endParaRPr kumimoji="0" lang="en-US" sz="3200" b="0" i="0" u="none" strike="noStrike" kern="1200" cap="none" spc="0" normalizeH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j-ea"/>
              <a:cs typeface="+mj-cs"/>
            </a:endParaRP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Are there any missing variables?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 Do we just care about the final decision?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Bayesian Approach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 lvl="0">
              <a:spcBef>
                <a:spcPct val="0"/>
              </a:spcBef>
              <a:defRPr/>
            </a:pPr>
            <a:r>
              <a:rPr lang="en-US" sz="3200" i="1" dirty="0" smtClean="0">
                <a:solidFill>
                  <a:schemeClr val="bg1"/>
                </a:solidFill>
                <a:ea typeface="+mj-ea"/>
                <a:cs typeface="+mj-cs"/>
              </a:rPr>
              <a:t>p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  <a:ea typeface="+mj-ea"/>
                <a:cs typeface="+mj-cs"/>
              </a:rPr>
              <a:t>y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|</a:t>
            </a:r>
            <a:r>
              <a:rPr lang="en-US" sz="3200" b="1" dirty="0" smtClean="0">
                <a:solidFill>
                  <a:schemeClr val="bg1"/>
                </a:solidFill>
                <a:ea typeface="+mj-ea"/>
                <a:cs typeface="+mj-cs"/>
              </a:rPr>
              <a:t>x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,X,Y)	= 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</a:t>
            </a:r>
            <a:r>
              <a:rPr lang="en-US" sz="3200" baseline="-25000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f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y,f</a:t>
            </a:r>
            <a:r>
              <a:rPr lang="en-US" sz="3200" dirty="0" smtClean="0">
                <a:solidFill>
                  <a:schemeClr val="bg1"/>
                </a:solidFill>
              </a:rPr>
              <a:t>|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dirty="0" smtClean="0">
                <a:solidFill>
                  <a:schemeClr val="bg1"/>
                </a:solidFill>
              </a:rPr>
              <a:t>,X,Y) </a:t>
            </a:r>
            <a:r>
              <a:rPr lang="en-US" sz="3200" i="1" dirty="0" smtClean="0">
                <a:solidFill>
                  <a:schemeClr val="bg1"/>
                </a:solidFill>
              </a:rPr>
              <a:t>df</a:t>
            </a:r>
          </a:p>
          <a:p>
            <a:pPr lvl="0">
              <a:spcBef>
                <a:spcPct val="0"/>
              </a:spcBef>
              <a:defRPr/>
            </a:pPr>
            <a:r>
              <a:rPr kumimoji="0" lang="en-US" sz="3200" b="0" i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		</a:t>
            </a:r>
            <a:r>
              <a:rPr lang="en-US" sz="3200" dirty="0" smtClean="0">
                <a:solidFill>
                  <a:schemeClr val="bg1"/>
                </a:solidFill>
              </a:rPr>
              <a:t>=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</a:t>
            </a:r>
            <a:r>
              <a:rPr lang="en-US" sz="3200" baseline="-25000" dirty="0" smtClean="0">
                <a:solidFill>
                  <a:schemeClr val="bg1"/>
                </a:solidFill>
                <a:sym typeface="Symbol"/>
              </a:rPr>
              <a:t>f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dirty="0" smtClean="0">
                <a:solidFill>
                  <a:schemeClr val="bg1"/>
                </a:solidFill>
              </a:rPr>
              <a:t>|</a:t>
            </a:r>
            <a:r>
              <a:rPr lang="en-US" sz="3200" i="1" dirty="0" smtClean="0">
                <a:solidFill>
                  <a:schemeClr val="bg1"/>
                </a:solidFill>
              </a:rPr>
              <a:t>f</a:t>
            </a:r>
            <a:r>
              <a:rPr lang="en-US" sz="3200" dirty="0" smtClean="0">
                <a:solidFill>
                  <a:schemeClr val="bg1"/>
                </a:solidFill>
              </a:rPr>
              <a:t>,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dirty="0" smtClean="0">
                <a:solidFill>
                  <a:schemeClr val="bg1"/>
                </a:solidFill>
              </a:rPr>
              <a:t>,X,Y)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f</a:t>
            </a:r>
            <a:r>
              <a:rPr lang="en-US" sz="3200" dirty="0" smtClean="0">
                <a:solidFill>
                  <a:schemeClr val="bg1"/>
                </a:solidFill>
              </a:rPr>
              <a:t>|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dirty="0" smtClean="0">
                <a:solidFill>
                  <a:schemeClr val="bg1"/>
                </a:solidFill>
              </a:rPr>
              <a:t>,X,Y) </a:t>
            </a:r>
            <a:r>
              <a:rPr lang="en-US" sz="3200" i="1" dirty="0" smtClean="0">
                <a:solidFill>
                  <a:schemeClr val="bg1"/>
                </a:solidFill>
              </a:rPr>
              <a:t>df</a:t>
            </a:r>
          </a:p>
          <a:p>
            <a:pPr lvl="0">
              <a:spcBef>
                <a:spcPct val="0"/>
              </a:spcBef>
              <a:defRPr/>
            </a:pPr>
            <a:r>
              <a:rPr kumimoji="0" lang="en-US" sz="3200" b="0" i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		</a:t>
            </a:r>
            <a:r>
              <a:rPr lang="en-US" sz="3200" dirty="0" smtClean="0">
                <a:solidFill>
                  <a:schemeClr val="bg1"/>
                </a:solidFill>
              </a:rPr>
              <a:t>=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</a:t>
            </a:r>
            <a:r>
              <a:rPr lang="en-US" sz="3200" baseline="-25000" dirty="0" smtClean="0">
                <a:solidFill>
                  <a:schemeClr val="bg1"/>
                </a:solidFill>
                <a:sym typeface="Symbol"/>
              </a:rPr>
              <a:t>f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dirty="0" smtClean="0">
                <a:solidFill>
                  <a:schemeClr val="bg1"/>
                </a:solidFill>
              </a:rPr>
              <a:t>|</a:t>
            </a:r>
            <a:r>
              <a:rPr lang="en-US" sz="3200" i="1" dirty="0" smtClean="0">
                <a:solidFill>
                  <a:schemeClr val="bg1"/>
                </a:solidFill>
              </a:rPr>
              <a:t>f</a:t>
            </a:r>
            <a:r>
              <a:rPr lang="en-US" sz="3200" dirty="0" smtClean="0">
                <a:solidFill>
                  <a:schemeClr val="bg1"/>
                </a:solidFill>
              </a:rPr>
              <a:t>,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dirty="0" smtClean="0">
                <a:solidFill>
                  <a:schemeClr val="bg1"/>
                </a:solidFill>
              </a:rPr>
              <a:t>)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f</a:t>
            </a:r>
            <a:r>
              <a:rPr lang="en-US" sz="3200" dirty="0" smtClean="0">
                <a:solidFill>
                  <a:schemeClr val="bg1"/>
                </a:solidFill>
              </a:rPr>
              <a:t>|X,Y) </a:t>
            </a:r>
            <a:r>
              <a:rPr lang="en-US" sz="3200" i="1" dirty="0" smtClean="0">
                <a:solidFill>
                  <a:schemeClr val="bg1"/>
                </a:solidFill>
              </a:rPr>
              <a:t>df</a:t>
            </a:r>
          </a:p>
          <a:p>
            <a:pPr lvl="0">
              <a:spcBef>
                <a:spcPct val="0"/>
              </a:spcBef>
              <a:defRPr/>
            </a:pPr>
            <a:endParaRPr kumimoji="0" lang="en-US" sz="3200" b="0" u="none" strike="noStrike" kern="1200" cap="none" spc="0" normalizeH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j-ea"/>
              <a:cs typeface="+mj-cs"/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kumimoji="0" lang="en-US" sz="3200" b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 This integral is often intractable. 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To solve it we can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kumimoji="0" lang="en-US" sz="3200" b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 Choose the distributions so that the solution is analytic (conjugate priors)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Approximate the true distribution of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err="1" smtClean="0">
                <a:solidFill>
                  <a:schemeClr val="bg1"/>
                </a:solidFill>
              </a:rPr>
              <a:t>f</a:t>
            </a:r>
            <a:r>
              <a:rPr lang="en-US" sz="3200" dirty="0" err="1" smtClean="0">
                <a:solidFill>
                  <a:schemeClr val="bg1"/>
                </a:solidFill>
              </a:rPr>
              <a:t>|X,Y</a:t>
            </a:r>
            <a:r>
              <a:rPr lang="en-US" sz="3200" dirty="0" smtClean="0">
                <a:solidFill>
                  <a:schemeClr val="bg1"/>
                </a:solidFill>
              </a:rPr>
              <a:t>) by a simpler distribution (</a:t>
            </a:r>
            <a:r>
              <a:rPr lang="en-US" sz="3200" dirty="0" err="1" smtClean="0">
                <a:solidFill>
                  <a:schemeClr val="bg1"/>
                </a:solidFill>
              </a:rPr>
              <a:t>variational</a:t>
            </a:r>
            <a:r>
              <a:rPr lang="en-US" sz="3200" dirty="0" smtClean="0">
                <a:solidFill>
                  <a:schemeClr val="bg1"/>
                </a:solidFill>
              </a:rPr>
              <a:t> methods)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kumimoji="0" lang="en-US" sz="3200" b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 Sample from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err="1" smtClean="0">
                <a:solidFill>
                  <a:schemeClr val="bg1"/>
                </a:solidFill>
              </a:rPr>
              <a:t>f</a:t>
            </a:r>
            <a:r>
              <a:rPr lang="en-US" sz="3200" dirty="0" err="1" smtClean="0">
                <a:solidFill>
                  <a:schemeClr val="bg1"/>
                </a:solidFill>
              </a:rPr>
              <a:t>|X,Y</a:t>
            </a:r>
            <a:r>
              <a:rPr lang="en-US" sz="3200" dirty="0" smtClean="0">
                <a:solidFill>
                  <a:schemeClr val="bg1"/>
                </a:solidFill>
              </a:rPr>
              <a:t>) (MCMC)</a:t>
            </a:r>
            <a:endParaRPr kumimoji="0" lang="en-US" sz="3200" b="0" u="none" strike="noStrike" kern="1200" cap="none" spc="0" normalizeH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90464"/>
            <a:ext cx="77724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Multi-Class Classification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pic>
        <p:nvPicPr>
          <p:cNvPr id="3074" name="Picture 2" descr="http://missmalini.files.wordpress.com/2009/03/madhubala09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428992" y="1285860"/>
            <a:ext cx="2286016" cy="3411879"/>
          </a:xfrm>
          <a:prstGeom prst="rect">
            <a:avLst/>
          </a:prstGeom>
          <a:noFill/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214282" y="5072074"/>
            <a:ext cx="8929718" cy="157163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Is this person Madhubala, Lalu or Rakhi Sawant?</a:t>
            </a:r>
          </a:p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 Is this person happy, sad, angry or bemused?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Maximum </a:t>
            </a:r>
            <a:r>
              <a:rPr lang="en-US" i="1" dirty="0" smtClean="0">
                <a:solidFill>
                  <a:schemeClr val="bg1"/>
                </a:solidFill>
              </a:rPr>
              <a:t>A </a:t>
            </a:r>
            <a:r>
              <a:rPr lang="en-US" dirty="0" smtClean="0">
                <a:solidFill>
                  <a:schemeClr val="bg1"/>
                </a:solidFill>
              </a:rPr>
              <a:t>Posteriori (MAP)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 lvl="0">
              <a:spcBef>
                <a:spcPct val="0"/>
              </a:spcBef>
              <a:defRPr/>
            </a:pPr>
            <a:r>
              <a:rPr lang="en-US" sz="3200" i="1" dirty="0" smtClean="0">
                <a:solidFill>
                  <a:schemeClr val="bg1"/>
                </a:solidFill>
                <a:ea typeface="+mj-ea"/>
                <a:cs typeface="+mj-cs"/>
              </a:rPr>
              <a:t>p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  <a:ea typeface="+mj-ea"/>
                <a:cs typeface="+mj-cs"/>
              </a:rPr>
              <a:t>y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|</a:t>
            </a:r>
            <a:r>
              <a:rPr lang="en-US" sz="3200" b="1" dirty="0" smtClean="0">
                <a:solidFill>
                  <a:schemeClr val="bg1"/>
                </a:solidFill>
                <a:ea typeface="+mj-ea"/>
                <a:cs typeface="+mj-cs"/>
              </a:rPr>
              <a:t>x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,X,Y)	</a:t>
            </a:r>
            <a:r>
              <a:rPr lang="en-US" sz="3200" dirty="0" smtClean="0">
                <a:solidFill>
                  <a:schemeClr val="bg1"/>
                </a:solidFill>
              </a:rPr>
              <a:t>=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</a:t>
            </a:r>
            <a:r>
              <a:rPr lang="en-US" sz="3200" baseline="-25000" dirty="0" smtClean="0">
                <a:solidFill>
                  <a:schemeClr val="bg1"/>
                </a:solidFill>
                <a:sym typeface="Symbol"/>
              </a:rPr>
              <a:t>f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dirty="0" smtClean="0">
                <a:solidFill>
                  <a:schemeClr val="bg1"/>
                </a:solidFill>
              </a:rPr>
              <a:t>|</a:t>
            </a:r>
            <a:r>
              <a:rPr lang="en-US" sz="3200" i="1" dirty="0" smtClean="0">
                <a:solidFill>
                  <a:schemeClr val="bg1"/>
                </a:solidFill>
              </a:rPr>
              <a:t>f,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dirty="0" smtClean="0">
                <a:solidFill>
                  <a:schemeClr val="bg1"/>
                </a:solidFill>
              </a:rPr>
              <a:t>)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f</a:t>
            </a:r>
            <a:r>
              <a:rPr lang="en-US" sz="3200" dirty="0" smtClean="0">
                <a:solidFill>
                  <a:schemeClr val="bg1"/>
                </a:solidFill>
              </a:rPr>
              <a:t>|X,Y) </a:t>
            </a:r>
            <a:r>
              <a:rPr lang="en-US" sz="3200" i="1" dirty="0" smtClean="0">
                <a:solidFill>
                  <a:schemeClr val="bg1"/>
                </a:solidFill>
              </a:rPr>
              <a:t>df</a:t>
            </a:r>
          </a:p>
          <a:p>
            <a:pPr lvl="0">
              <a:spcBef>
                <a:spcPct val="0"/>
              </a:spcBef>
              <a:defRPr/>
            </a:pPr>
            <a:r>
              <a:rPr lang="en-US" sz="3200" i="1" dirty="0" smtClean="0">
                <a:solidFill>
                  <a:schemeClr val="bg1"/>
                </a:solidFill>
              </a:rPr>
              <a:t>		= 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dirty="0" smtClean="0">
                <a:solidFill>
                  <a:schemeClr val="bg1"/>
                </a:solidFill>
              </a:rPr>
              <a:t>|</a:t>
            </a:r>
            <a:r>
              <a:rPr lang="en-US" sz="3200" i="1" dirty="0" smtClean="0">
                <a:solidFill>
                  <a:schemeClr val="bg1"/>
                </a:solidFill>
              </a:rPr>
              <a:t>f</a:t>
            </a:r>
            <a:r>
              <a:rPr lang="en-US" sz="3200" baseline="-25000" dirty="0" smtClean="0">
                <a:solidFill>
                  <a:schemeClr val="bg1"/>
                </a:solidFill>
              </a:rPr>
              <a:t>MAP</a:t>
            </a:r>
            <a:r>
              <a:rPr lang="en-US" sz="3200" dirty="0" smtClean="0">
                <a:solidFill>
                  <a:schemeClr val="bg1"/>
                </a:solidFill>
              </a:rPr>
              <a:t>,</a:t>
            </a:r>
            <a:r>
              <a:rPr lang="en-US" sz="3200" b="1" dirty="0" smtClean="0">
                <a:solidFill>
                  <a:schemeClr val="bg1"/>
                </a:solidFill>
              </a:rPr>
              <a:t>x) when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f</a:t>
            </a:r>
            <a:r>
              <a:rPr lang="en-US" sz="3200" dirty="0" smtClean="0">
                <a:solidFill>
                  <a:schemeClr val="bg1"/>
                </a:solidFill>
              </a:rPr>
              <a:t>|X,Y) =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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f</a:t>
            </a:r>
            <a:r>
              <a:rPr lang="en-US" sz="3200" dirty="0" smtClean="0">
                <a:solidFill>
                  <a:schemeClr val="bg1"/>
                </a:solidFill>
              </a:rPr>
              <a:t> – </a:t>
            </a:r>
            <a:r>
              <a:rPr lang="en-US" sz="3200" i="1" dirty="0" smtClean="0">
                <a:solidFill>
                  <a:schemeClr val="bg1"/>
                </a:solidFill>
              </a:rPr>
              <a:t>f</a:t>
            </a:r>
            <a:r>
              <a:rPr lang="en-US" sz="3200" baseline="-25000" dirty="0" smtClean="0">
                <a:solidFill>
                  <a:schemeClr val="bg1"/>
                </a:solidFill>
              </a:rPr>
              <a:t>MAP</a:t>
            </a:r>
            <a:r>
              <a:rPr lang="en-US" sz="3200" dirty="0" smtClean="0">
                <a:solidFill>
                  <a:schemeClr val="bg1"/>
                </a:solidFill>
              </a:rPr>
              <a:t>)</a:t>
            </a:r>
            <a:endParaRPr lang="en-US" sz="3200" i="1" dirty="0" smtClean="0">
              <a:solidFill>
                <a:schemeClr val="bg1"/>
              </a:solidFill>
            </a:endParaRPr>
          </a:p>
          <a:p>
            <a:pPr lvl="0">
              <a:spcBef>
                <a:spcPct val="0"/>
              </a:spcBef>
              <a:defRPr/>
            </a:pPr>
            <a:endParaRPr kumimoji="0" lang="en-US" sz="3200" b="0" u="none" strike="noStrike" kern="1200" cap="none" spc="0" normalizeH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j-ea"/>
              <a:cs typeface="+mj-cs"/>
            </a:endParaRPr>
          </a:p>
          <a:p>
            <a:pPr lvl="0">
              <a:spcBef>
                <a:spcPct val="0"/>
              </a:spcBef>
              <a:defRPr/>
            </a:pPr>
            <a:endParaRPr lang="en-US" sz="3200" dirty="0" smtClean="0">
              <a:solidFill>
                <a:schemeClr val="bg1"/>
              </a:solidFill>
              <a:ea typeface="+mj-ea"/>
              <a:cs typeface="+mj-cs"/>
            </a:endParaRPr>
          </a:p>
          <a:p>
            <a:pPr lvl="0">
              <a:spcBef>
                <a:spcPct val="0"/>
              </a:spcBef>
              <a:defRPr/>
            </a:pPr>
            <a:endParaRPr kumimoji="0" lang="en-US" sz="3200" b="0" u="none" strike="noStrike" kern="1200" cap="none" spc="0" normalizeH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j-ea"/>
              <a:cs typeface="+mj-cs"/>
            </a:endParaRPr>
          </a:p>
          <a:p>
            <a:pPr lvl="0">
              <a:spcBef>
                <a:spcPct val="0"/>
              </a:spcBef>
              <a:defRPr/>
            </a:pPr>
            <a:endParaRPr lang="en-US" sz="3200" dirty="0" smtClean="0">
              <a:solidFill>
                <a:schemeClr val="bg1"/>
              </a:solidFill>
              <a:ea typeface="+mj-ea"/>
              <a:cs typeface="+mj-cs"/>
            </a:endParaRPr>
          </a:p>
          <a:p>
            <a:pPr lvl="0">
              <a:spcBef>
                <a:spcPct val="0"/>
              </a:spcBef>
              <a:defRPr/>
            </a:pPr>
            <a:endParaRPr kumimoji="0" lang="en-US" sz="3200" b="0" u="none" strike="noStrike" kern="1200" cap="none" spc="0" normalizeH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j-ea"/>
              <a:cs typeface="+mj-cs"/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kumimoji="0" lang="en-US" sz="3200" b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 The more training data there is the better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f</a:t>
            </a:r>
            <a:r>
              <a:rPr lang="en-US" sz="3200" dirty="0" smtClean="0">
                <a:solidFill>
                  <a:schemeClr val="bg1"/>
                </a:solidFill>
              </a:rPr>
              <a:t>|X,Y) approximates a delta function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kumimoji="0" lang="en-US" sz="3200" b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 We can make predictions using a single function, </a:t>
            </a:r>
            <a:r>
              <a:rPr kumimoji="0" lang="en-US" sz="3200" b="0" i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f</a:t>
            </a:r>
            <a:r>
              <a:rPr kumimoji="0" lang="en-US" sz="3200" b="0" u="none" strike="noStrike" kern="120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MAP</a:t>
            </a:r>
            <a:r>
              <a:rPr kumimoji="0" lang="en-US" sz="3200" b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, and our focus shifts to estimating </a:t>
            </a:r>
            <a:r>
              <a:rPr kumimoji="0" lang="en-US" sz="3200" b="0" i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f</a:t>
            </a:r>
            <a:r>
              <a:rPr kumimoji="0" lang="en-US" sz="3200" b="0" u="none" strike="noStrike" kern="120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MAP</a:t>
            </a:r>
            <a:r>
              <a:rPr kumimoji="0" lang="en-US" sz="3200" b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.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952739" y="2214554"/>
            <a:ext cx="3238522" cy="24288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MAP &amp; Maximum Likelihood (ML)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 lvl="0">
              <a:spcBef>
                <a:spcPct val="0"/>
              </a:spcBef>
              <a:defRPr/>
            </a:pPr>
            <a:r>
              <a:rPr lang="en-US" sz="3200" i="1" dirty="0" smtClean="0">
                <a:solidFill>
                  <a:schemeClr val="bg1"/>
                </a:solidFill>
              </a:rPr>
              <a:t>f</a:t>
            </a:r>
            <a:r>
              <a:rPr lang="en-US" sz="3200" baseline="-25000" dirty="0" smtClean="0">
                <a:solidFill>
                  <a:schemeClr val="bg1"/>
                </a:solidFill>
              </a:rPr>
              <a:t>MAP</a:t>
            </a:r>
            <a:r>
              <a:rPr lang="en-US" sz="3200" dirty="0" smtClean="0">
                <a:solidFill>
                  <a:schemeClr val="bg1"/>
                </a:solidFill>
              </a:rPr>
              <a:t>	=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argmax</a:t>
            </a:r>
            <a:r>
              <a:rPr lang="en-US" sz="3200" i="1" baseline="-25000" dirty="0" smtClean="0">
                <a:solidFill>
                  <a:schemeClr val="bg1"/>
                </a:solidFill>
                <a:ea typeface="+mj-ea"/>
                <a:cs typeface="+mj-cs"/>
              </a:rPr>
              <a:t>f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  <a:ea typeface="+mj-ea"/>
                <a:cs typeface="+mj-cs"/>
              </a:rPr>
              <a:t>p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  <a:ea typeface="+mj-ea"/>
                <a:cs typeface="+mj-cs"/>
              </a:rPr>
              <a:t>f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|X,Y)</a:t>
            </a:r>
          </a:p>
          <a:p>
            <a:pPr lvl="0">
              <a:spcBef>
                <a:spcPct val="0"/>
              </a:spcBef>
              <a:defRPr/>
            </a:pPr>
            <a:r>
              <a:rPr lang="en-US" sz="3200" i="1" dirty="0" smtClean="0">
                <a:solidFill>
                  <a:schemeClr val="bg1"/>
                </a:solidFill>
                <a:ea typeface="+mj-ea"/>
                <a:cs typeface="+mj-cs"/>
              </a:rPr>
              <a:t>	</a:t>
            </a:r>
            <a:r>
              <a:rPr lang="en-US" sz="3200" dirty="0" smtClean="0">
                <a:solidFill>
                  <a:schemeClr val="bg1"/>
                </a:solidFill>
              </a:rPr>
              <a:t> = argmax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f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(X,Y|</a:t>
            </a:r>
            <a:r>
              <a:rPr lang="en-US" sz="3200" i="1" dirty="0" smtClean="0">
                <a:solidFill>
                  <a:schemeClr val="bg1"/>
                </a:solidFill>
              </a:rPr>
              <a:t>f</a:t>
            </a:r>
            <a:r>
              <a:rPr lang="en-US" sz="3200" dirty="0" smtClean="0">
                <a:solidFill>
                  <a:schemeClr val="bg1"/>
                </a:solidFill>
              </a:rPr>
              <a:t>)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f</a:t>
            </a:r>
            <a:r>
              <a:rPr lang="en-US" sz="3200" dirty="0" smtClean="0">
                <a:solidFill>
                  <a:schemeClr val="bg1"/>
                </a:solidFill>
              </a:rPr>
              <a:t>) /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(X,Y)</a:t>
            </a:r>
          </a:p>
          <a:p>
            <a:pPr lvl="0">
              <a:spcBef>
                <a:spcPct val="0"/>
              </a:spcBef>
              <a:defRPr/>
            </a:pPr>
            <a:r>
              <a:rPr lang="en-US" sz="3200" i="1" dirty="0" smtClean="0">
                <a:solidFill>
                  <a:schemeClr val="bg1"/>
                </a:solidFill>
              </a:rPr>
              <a:t>	</a:t>
            </a:r>
            <a:r>
              <a:rPr lang="en-US" sz="3200" dirty="0" smtClean="0">
                <a:solidFill>
                  <a:schemeClr val="bg1"/>
                </a:solidFill>
              </a:rPr>
              <a:t> = argmax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f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(X,Y|</a:t>
            </a:r>
            <a:r>
              <a:rPr lang="en-US" sz="3200" i="1" dirty="0" smtClean="0">
                <a:solidFill>
                  <a:schemeClr val="bg1"/>
                </a:solidFill>
              </a:rPr>
              <a:t>f</a:t>
            </a:r>
            <a:r>
              <a:rPr lang="en-US" sz="3200" dirty="0" smtClean="0">
                <a:solidFill>
                  <a:schemeClr val="bg1"/>
                </a:solidFill>
              </a:rPr>
              <a:t>)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f</a:t>
            </a:r>
            <a:r>
              <a:rPr lang="en-US" sz="3200" dirty="0" smtClean="0">
                <a:solidFill>
                  <a:schemeClr val="bg1"/>
                </a:solidFill>
              </a:rPr>
              <a:t>) </a:t>
            </a:r>
          </a:p>
          <a:p>
            <a:pPr lvl="0">
              <a:spcBef>
                <a:spcPct val="0"/>
              </a:spcBef>
              <a:defRPr/>
            </a:pPr>
            <a:r>
              <a:rPr lang="en-US" sz="3200" i="1" dirty="0" smtClean="0">
                <a:solidFill>
                  <a:schemeClr val="bg1"/>
                </a:solidFill>
              </a:rPr>
              <a:t>f</a:t>
            </a:r>
            <a:r>
              <a:rPr lang="en-US" sz="3200" baseline="-25000" dirty="0" smtClean="0">
                <a:solidFill>
                  <a:schemeClr val="bg1"/>
                </a:solidFill>
              </a:rPr>
              <a:t>ML </a:t>
            </a:r>
            <a:r>
              <a:rPr lang="en-US" sz="3200" i="1" dirty="0" smtClean="0">
                <a:solidFill>
                  <a:schemeClr val="bg1"/>
                </a:solidFill>
              </a:rPr>
              <a:t>	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</a:t>
            </a:r>
            <a:r>
              <a:rPr lang="en-US" sz="3200" dirty="0" smtClean="0">
                <a:solidFill>
                  <a:schemeClr val="bg1"/>
                </a:solidFill>
              </a:rPr>
              <a:t> argmax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f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(X,Y|</a:t>
            </a:r>
            <a:r>
              <a:rPr lang="en-US" sz="3200" i="1" dirty="0" smtClean="0">
                <a:solidFill>
                  <a:schemeClr val="bg1"/>
                </a:solidFill>
              </a:rPr>
              <a:t>f</a:t>
            </a:r>
            <a:r>
              <a:rPr lang="en-US" sz="3200" dirty="0" smtClean="0">
                <a:solidFill>
                  <a:schemeClr val="bg1"/>
                </a:solidFill>
              </a:rPr>
              <a:t>)  (Maximum Likelihood)</a:t>
            </a:r>
          </a:p>
          <a:p>
            <a:pPr lvl="0">
              <a:spcBef>
                <a:spcPct val="0"/>
              </a:spcBef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 lvl="0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Maximum Likelihood holds if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There is a lot of training data so that </a:t>
            </a:r>
          </a:p>
          <a:p>
            <a:pPr lvl="1">
              <a:spcBef>
                <a:spcPct val="0"/>
              </a:spcBef>
              <a:defRPr/>
            </a:pPr>
            <a:r>
              <a:rPr lang="en-US" sz="3200" i="1" dirty="0" smtClean="0">
                <a:solidFill>
                  <a:schemeClr val="bg1"/>
                </a:solidFill>
              </a:rPr>
              <a:t>		p</a:t>
            </a:r>
            <a:r>
              <a:rPr lang="en-US" sz="3200" dirty="0" smtClean="0">
                <a:solidFill>
                  <a:schemeClr val="bg1"/>
                </a:solidFill>
              </a:rPr>
              <a:t>(X,Y|</a:t>
            </a:r>
            <a:r>
              <a:rPr lang="en-US" sz="3200" i="1" dirty="0" smtClean="0">
                <a:solidFill>
                  <a:schemeClr val="bg1"/>
                </a:solidFill>
              </a:rPr>
              <a:t>f</a:t>
            </a:r>
            <a:r>
              <a:rPr lang="en-US" sz="3200" dirty="0" smtClean="0">
                <a:solidFill>
                  <a:schemeClr val="bg1"/>
                </a:solidFill>
              </a:rPr>
              <a:t>) &gt;&gt;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f</a:t>
            </a:r>
            <a:r>
              <a:rPr lang="en-US" sz="3200" dirty="0" smtClean="0">
                <a:solidFill>
                  <a:schemeClr val="bg1"/>
                </a:solidFill>
              </a:rPr>
              <a:t>)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Or if there is no prior knowledge so that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f</a:t>
            </a:r>
            <a:r>
              <a:rPr lang="en-US" sz="3200" dirty="0" smtClean="0">
                <a:solidFill>
                  <a:schemeClr val="bg1"/>
                </a:solidFill>
              </a:rPr>
              <a:t>) is uniform (improper)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IID Data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 lvl="0">
              <a:spcBef>
                <a:spcPct val="0"/>
              </a:spcBef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</a:rPr>
              <a:t>f</a:t>
            </a:r>
            <a:r>
              <a:rPr lang="en-US" sz="3200" baseline="-25000" dirty="0" smtClean="0">
                <a:solidFill>
                  <a:schemeClr val="bg1"/>
                </a:solidFill>
              </a:rPr>
              <a:t>ML </a:t>
            </a:r>
            <a:r>
              <a:rPr lang="en-US" sz="3200" i="1" dirty="0" smtClean="0">
                <a:solidFill>
                  <a:schemeClr val="bg1"/>
                </a:solidFill>
              </a:rPr>
              <a:t>	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=</a:t>
            </a:r>
            <a:r>
              <a:rPr lang="en-US" sz="3200" dirty="0" smtClean="0">
                <a:solidFill>
                  <a:schemeClr val="bg1"/>
                </a:solidFill>
              </a:rPr>
              <a:t> argmax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f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(X,Y|</a:t>
            </a:r>
            <a:r>
              <a:rPr lang="en-US" sz="3200" i="1" dirty="0" smtClean="0">
                <a:solidFill>
                  <a:schemeClr val="bg1"/>
                </a:solidFill>
              </a:rPr>
              <a:t>f</a:t>
            </a:r>
            <a:r>
              <a:rPr lang="en-US" sz="3200" dirty="0" smtClean="0">
                <a:solidFill>
                  <a:schemeClr val="bg1"/>
                </a:solidFill>
              </a:rPr>
              <a:t>)</a:t>
            </a:r>
          </a:p>
          <a:p>
            <a:pPr>
              <a:spcBef>
                <a:spcPct val="0"/>
              </a:spcBef>
              <a:defRPr/>
            </a:pPr>
            <a:r>
              <a:rPr lang="en-US" sz="3200" baseline="-25000" dirty="0" smtClean="0">
                <a:solidFill>
                  <a:schemeClr val="bg1"/>
                </a:solidFill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</a:rPr>
              <a:t>	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=</a:t>
            </a:r>
            <a:r>
              <a:rPr lang="en-US" sz="3200" dirty="0" smtClean="0">
                <a:solidFill>
                  <a:schemeClr val="bg1"/>
                </a:solidFill>
              </a:rPr>
              <a:t> argmax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f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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,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|</a:t>
            </a:r>
            <a:r>
              <a:rPr lang="en-US" sz="3200" i="1" dirty="0" smtClean="0">
                <a:solidFill>
                  <a:schemeClr val="bg1"/>
                </a:solidFill>
              </a:rPr>
              <a:t>f</a:t>
            </a:r>
            <a:r>
              <a:rPr lang="en-US" sz="3200" dirty="0" smtClean="0">
                <a:solidFill>
                  <a:schemeClr val="bg1"/>
                </a:solidFill>
              </a:rPr>
              <a:t>)</a:t>
            </a:r>
          </a:p>
          <a:p>
            <a:pPr lvl="0">
              <a:spcBef>
                <a:spcPct val="0"/>
              </a:spcBef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 lvl="0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The independent and identically distributed assumption holds only if we know everything about the joint distribution of the features and labels.</a:t>
            </a:r>
          </a:p>
          <a:p>
            <a:pPr lvl="0">
              <a:spcBef>
                <a:spcPct val="0"/>
              </a:spcBef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In particular,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(X,Y)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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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,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)</a:t>
            </a:r>
          </a:p>
          <a:p>
            <a:pPr lvl="0">
              <a:spcBef>
                <a:spcPct val="0"/>
              </a:spcBef>
              <a:defRPr/>
            </a:pPr>
            <a:endParaRPr lang="en-US" sz="3200" dirty="0" smtClean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832361"/>
            <a:ext cx="7772400" cy="3193278"/>
          </a:xfrm>
        </p:spPr>
        <p:txBody>
          <a:bodyPr>
            <a:noAutofit/>
          </a:bodyPr>
          <a:lstStyle/>
          <a:p>
            <a:r>
              <a:rPr lang="en-US" sz="7000" dirty="0" smtClean="0">
                <a:solidFill>
                  <a:schemeClr val="bg1"/>
                </a:solidFill>
              </a:rPr>
              <a:t>Generative Methods</a:t>
            </a:r>
            <a:br>
              <a:rPr lang="en-US" sz="7000" dirty="0" smtClean="0">
                <a:solidFill>
                  <a:schemeClr val="bg1"/>
                </a:solidFill>
              </a:rPr>
            </a:br>
            <a:r>
              <a:rPr lang="en-US" sz="7000" dirty="0" smtClean="0">
                <a:solidFill>
                  <a:schemeClr val="bg1"/>
                </a:solidFill>
              </a:rPr>
              <a:t>Naïve Bayes</a:t>
            </a:r>
            <a:endParaRPr lang="en-US" sz="7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Generative Methods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>
              <a:spcBef>
                <a:spcPct val="0"/>
              </a:spcBef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baseline="-25000" dirty="0" smtClean="0">
                <a:solidFill>
                  <a:schemeClr val="bg1"/>
                </a:solidFill>
              </a:rPr>
              <a:t>MAP </a:t>
            </a:r>
            <a:r>
              <a:rPr lang="en-US" sz="3200" i="1" dirty="0" smtClean="0">
                <a:solidFill>
                  <a:schemeClr val="bg1"/>
                </a:solidFill>
              </a:rPr>
              <a:t>	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=</a:t>
            </a:r>
            <a:r>
              <a:rPr lang="en-US" sz="3200" dirty="0" smtClean="0">
                <a:solidFill>
                  <a:schemeClr val="bg1"/>
                </a:solidFill>
              </a:rPr>
              <a:t> argmax</a:t>
            </a:r>
            <a:r>
              <a:rPr lang="en-US" sz="3200" b="1" baseline="-25000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dirty="0" smtClean="0">
                <a:solidFill>
                  <a:schemeClr val="bg1"/>
                </a:solidFill>
              </a:rPr>
              <a:t>)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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,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|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 </a:t>
            </a:r>
            <a:r>
              <a:rPr lang="en-US" sz="3200" dirty="0" smtClean="0">
                <a:solidFill>
                  <a:schemeClr val="bg1"/>
                </a:solidFill>
              </a:rPr>
              <a:t>)</a:t>
            </a:r>
          </a:p>
          <a:p>
            <a:pPr>
              <a:spcBef>
                <a:spcPct val="0"/>
              </a:spcBef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	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=</a:t>
            </a:r>
            <a:r>
              <a:rPr lang="en-US" sz="3200" dirty="0" smtClean="0">
                <a:solidFill>
                  <a:schemeClr val="bg1"/>
                </a:solidFill>
              </a:rPr>
              <a:t> argmax</a:t>
            </a:r>
            <a:r>
              <a:rPr lang="en-US" sz="3200" b="1" baseline="-25000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b="1" baseline="-25000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dirty="0" smtClean="0">
                <a:solidFill>
                  <a:schemeClr val="bg1"/>
                </a:solidFill>
              </a:rPr>
              <a:t>)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b="1" baseline="-25000" dirty="0" smtClean="0">
                <a:solidFill>
                  <a:schemeClr val="bg1"/>
                </a:solidFill>
                <a:sym typeface="Symbol"/>
              </a:rPr>
              <a:t>y</a:t>
            </a:r>
            <a:r>
              <a:rPr lang="en-US" sz="3200" dirty="0" smtClean="0">
                <a:solidFill>
                  <a:schemeClr val="bg1"/>
                </a:solidFill>
              </a:rPr>
              <a:t>)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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,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|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 </a:t>
            </a:r>
            <a:r>
              <a:rPr lang="en-US" sz="3200" dirty="0" smtClean="0">
                <a:solidFill>
                  <a:schemeClr val="bg1"/>
                </a:solidFill>
              </a:rPr>
              <a:t>)</a:t>
            </a:r>
          </a:p>
          <a:p>
            <a:pPr>
              <a:spcBef>
                <a:spcPct val="0"/>
              </a:spcBef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	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=</a:t>
            </a:r>
            <a:r>
              <a:rPr lang="en-US" sz="3200" dirty="0" smtClean="0">
                <a:solidFill>
                  <a:schemeClr val="bg1"/>
                </a:solidFill>
              </a:rPr>
              <a:t> argmax</a:t>
            </a:r>
            <a:r>
              <a:rPr lang="en-US" sz="3200" b="1" baseline="-25000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b="1" baseline="-25000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dirty="0" smtClean="0">
                <a:solidFill>
                  <a:schemeClr val="bg1"/>
                </a:solidFill>
              </a:rPr>
              <a:t>)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b="1" baseline="-25000" dirty="0" smtClean="0">
                <a:solidFill>
                  <a:schemeClr val="bg1"/>
                </a:solidFill>
                <a:sym typeface="Symbol"/>
              </a:rPr>
              <a:t>y</a:t>
            </a:r>
            <a:r>
              <a:rPr lang="en-US" sz="3200" dirty="0" smtClean="0">
                <a:solidFill>
                  <a:schemeClr val="bg1"/>
                </a:solidFill>
              </a:rPr>
              <a:t>)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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|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,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dirty="0" smtClean="0">
                <a:solidFill>
                  <a:schemeClr val="bg1"/>
                </a:solidFill>
              </a:rPr>
              <a:t>)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|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dirty="0" smtClean="0">
                <a:solidFill>
                  <a:schemeClr val="bg1"/>
                </a:solidFill>
              </a:rPr>
              <a:t>)</a:t>
            </a:r>
          </a:p>
          <a:p>
            <a:pPr>
              <a:spcBef>
                <a:spcPct val="0"/>
              </a:spcBef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	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=</a:t>
            </a:r>
            <a:r>
              <a:rPr lang="en-US" sz="3200" dirty="0" smtClean="0">
                <a:solidFill>
                  <a:schemeClr val="bg1"/>
                </a:solidFill>
              </a:rPr>
              <a:t> argmax</a:t>
            </a:r>
            <a:r>
              <a:rPr lang="en-US" sz="3200" b="1" baseline="-25000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b="1" baseline="-25000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dirty="0" smtClean="0">
                <a:solidFill>
                  <a:schemeClr val="bg1"/>
                </a:solidFill>
              </a:rPr>
              <a:t>)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b="1" baseline="-25000" dirty="0" smtClean="0">
                <a:solidFill>
                  <a:schemeClr val="bg1"/>
                </a:solidFill>
                <a:sym typeface="Symbol"/>
              </a:rPr>
              <a:t>y</a:t>
            </a:r>
            <a:r>
              <a:rPr lang="en-US" sz="3200" dirty="0" smtClean="0">
                <a:solidFill>
                  <a:schemeClr val="bg1"/>
                </a:solidFill>
              </a:rPr>
              <a:t>)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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|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,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dirty="0" smtClean="0">
                <a:solidFill>
                  <a:schemeClr val="bg1"/>
                </a:solidFill>
              </a:rPr>
              <a:t>)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|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dirty="0" smtClean="0">
                <a:solidFill>
                  <a:schemeClr val="bg1"/>
                </a:solidFill>
              </a:rPr>
              <a:t>)</a:t>
            </a:r>
          </a:p>
          <a:p>
            <a:pPr>
              <a:spcBef>
                <a:spcPct val="0"/>
              </a:spcBef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	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=</a:t>
            </a:r>
            <a:r>
              <a:rPr lang="en-US" sz="3200" dirty="0" smtClean="0">
                <a:solidFill>
                  <a:schemeClr val="bg1"/>
                </a:solidFill>
              </a:rPr>
              <a:t> [argmax</a:t>
            </a:r>
            <a:r>
              <a:rPr lang="en-US" sz="3200" b="1" baseline="-25000" dirty="0" smtClean="0">
                <a:solidFill>
                  <a:schemeClr val="bg1"/>
                </a:solidFill>
                <a:sym typeface="Symbol"/>
              </a:rPr>
              <a:t>x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b="1" baseline="-25000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dirty="0" smtClean="0">
                <a:solidFill>
                  <a:schemeClr val="bg1"/>
                </a:solidFill>
              </a:rPr>
              <a:t>) 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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|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,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b="1" baseline="-25000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dirty="0" smtClean="0">
                <a:solidFill>
                  <a:schemeClr val="bg1"/>
                </a:solidFill>
              </a:rPr>
              <a:t>)] *</a:t>
            </a:r>
          </a:p>
          <a:p>
            <a:pPr>
              <a:spcBef>
                <a:spcPct val="0"/>
              </a:spcBef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	   [argmax</a:t>
            </a:r>
            <a:r>
              <a:rPr lang="en-US" sz="3200" b="1" baseline="-25000" dirty="0" smtClean="0">
                <a:solidFill>
                  <a:schemeClr val="bg1"/>
                </a:solidFill>
                <a:sym typeface="Symbol"/>
              </a:rPr>
              <a:t>y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b="1" baseline="-25000" dirty="0" smtClean="0">
                <a:solidFill>
                  <a:schemeClr val="bg1"/>
                </a:solidFill>
                <a:sym typeface="Symbol"/>
              </a:rPr>
              <a:t>y</a:t>
            </a:r>
            <a:r>
              <a:rPr lang="en-US" sz="3200" dirty="0" smtClean="0">
                <a:solidFill>
                  <a:schemeClr val="bg1"/>
                </a:solidFill>
              </a:rPr>
              <a:t>) 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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smtClean="0">
                <a:solidFill>
                  <a:schemeClr val="bg1"/>
                </a:solidFill>
              </a:rPr>
              <a:t>|</a:t>
            </a:r>
            <a:r>
              <a:rPr lang="en-US" sz="3200" b="1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b="1" baseline="-25000" smtClean="0">
                <a:solidFill>
                  <a:schemeClr val="bg1"/>
                </a:solidFill>
                <a:sym typeface="Symbol"/>
              </a:rPr>
              <a:t>y</a:t>
            </a:r>
            <a:r>
              <a:rPr lang="en-US" sz="3200" dirty="0" smtClean="0">
                <a:solidFill>
                  <a:schemeClr val="bg1"/>
                </a:solidFill>
              </a:rPr>
              <a:t>)] </a:t>
            </a:r>
          </a:p>
          <a:p>
            <a:pPr>
              <a:spcBef>
                <a:spcPct val="0"/>
              </a:spcBef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b="1" baseline="-25000" dirty="0" smtClean="0">
                <a:solidFill>
                  <a:schemeClr val="bg1"/>
                </a:solidFill>
                <a:sym typeface="Symbol"/>
              </a:rPr>
              <a:t>x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dirty="0" smtClean="0">
                <a:solidFill>
                  <a:schemeClr val="bg1"/>
                </a:solidFill>
              </a:rPr>
              <a:t>and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b="1" baseline="-25000" dirty="0" smtClean="0">
                <a:solidFill>
                  <a:schemeClr val="bg1"/>
                </a:solidFill>
                <a:sym typeface="Symbol"/>
              </a:rPr>
              <a:t>y</a:t>
            </a:r>
            <a:r>
              <a:rPr lang="en-US" sz="3200" dirty="0" smtClean="0">
                <a:solidFill>
                  <a:schemeClr val="bg1"/>
                </a:solidFill>
              </a:rPr>
              <a:t> can be solved for independently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The parameters of each class decouple and can be solved for independently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Generative Methods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The parameters of each class decouple and can be solved for independently</a:t>
            </a:r>
          </a:p>
        </p:txBody>
      </p:sp>
      <p:pic>
        <p:nvPicPr>
          <p:cNvPr id="5" name="Picture 5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376589" y="2285992"/>
            <a:ext cx="4390823" cy="428628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Generative Methods – Naïve Bayes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>
              <a:spcBef>
                <a:spcPct val="0"/>
              </a:spcBef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baseline="-25000" dirty="0" smtClean="0">
                <a:solidFill>
                  <a:schemeClr val="bg1"/>
                </a:solidFill>
              </a:rPr>
              <a:t>MAP </a:t>
            </a:r>
            <a:r>
              <a:rPr lang="en-US" sz="3200" i="1" dirty="0" smtClean="0">
                <a:solidFill>
                  <a:schemeClr val="bg1"/>
                </a:solidFill>
              </a:rPr>
              <a:t>	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=</a:t>
            </a:r>
            <a:r>
              <a:rPr lang="en-US" sz="3200" dirty="0" smtClean="0">
                <a:solidFill>
                  <a:schemeClr val="bg1"/>
                </a:solidFill>
              </a:rPr>
              <a:t> [argmax</a:t>
            </a:r>
            <a:r>
              <a:rPr lang="en-US" sz="3200" b="1" baseline="-25000" dirty="0" smtClean="0">
                <a:solidFill>
                  <a:schemeClr val="bg1"/>
                </a:solidFill>
                <a:sym typeface="Symbol"/>
              </a:rPr>
              <a:t>x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b="1" baseline="-25000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dirty="0" smtClean="0">
                <a:solidFill>
                  <a:schemeClr val="bg1"/>
                </a:solidFill>
              </a:rPr>
              <a:t>) 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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|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,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b="1" baseline="-25000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dirty="0" smtClean="0">
                <a:solidFill>
                  <a:schemeClr val="bg1"/>
                </a:solidFill>
              </a:rPr>
              <a:t>)] *</a:t>
            </a:r>
          </a:p>
          <a:p>
            <a:pPr>
              <a:spcBef>
                <a:spcPct val="0"/>
              </a:spcBef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	   [argmax</a:t>
            </a:r>
            <a:r>
              <a:rPr lang="en-US" sz="3200" b="1" baseline="-25000" dirty="0" smtClean="0">
                <a:solidFill>
                  <a:schemeClr val="bg1"/>
                </a:solidFill>
                <a:sym typeface="Symbol"/>
              </a:rPr>
              <a:t>y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b="1" baseline="-25000" dirty="0" smtClean="0">
                <a:solidFill>
                  <a:schemeClr val="bg1"/>
                </a:solidFill>
                <a:sym typeface="Symbol"/>
              </a:rPr>
              <a:t>y</a:t>
            </a:r>
            <a:r>
              <a:rPr lang="en-US" sz="3200" dirty="0" smtClean="0">
                <a:solidFill>
                  <a:schemeClr val="bg1"/>
                </a:solidFill>
              </a:rPr>
              <a:t>) 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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|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b="1" baseline="-25000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dirty="0" smtClean="0">
                <a:solidFill>
                  <a:schemeClr val="bg1"/>
                </a:solidFill>
              </a:rPr>
              <a:t>)] </a:t>
            </a:r>
          </a:p>
          <a:p>
            <a:pPr>
              <a:spcBef>
                <a:spcPct val="0"/>
              </a:spcBef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Naïve Bayes assumptions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Independent Gaussian features </a:t>
            </a:r>
          </a:p>
          <a:p>
            <a:pPr lvl="3">
              <a:spcBef>
                <a:spcPct val="0"/>
              </a:spcBef>
              <a:defRPr/>
            </a:pP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|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,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b="1" baseline="-25000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dirty="0" smtClean="0">
                <a:solidFill>
                  <a:schemeClr val="bg1"/>
                </a:solidFill>
              </a:rPr>
              <a:t>) =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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j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ij</a:t>
            </a:r>
            <a:r>
              <a:rPr lang="en-US" sz="3200" dirty="0" smtClean="0">
                <a:solidFill>
                  <a:schemeClr val="bg1"/>
                </a:solidFill>
              </a:rPr>
              <a:t>|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,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b="1" baseline="-25000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dirty="0" smtClean="0">
                <a:solidFill>
                  <a:schemeClr val="bg1"/>
                </a:solidFill>
              </a:rPr>
              <a:t>)</a:t>
            </a:r>
          </a:p>
          <a:p>
            <a:pPr lvl="3">
              <a:spcBef>
                <a:spcPct val="0"/>
              </a:spcBef>
              <a:defRPr/>
            </a:pP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ij</a:t>
            </a:r>
            <a:r>
              <a:rPr lang="en-US" sz="3200" dirty="0" smtClean="0">
                <a:solidFill>
                  <a:schemeClr val="bg1"/>
                </a:solidFill>
              </a:rPr>
              <a:t>|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=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</a:t>
            </a:r>
            <a:r>
              <a:rPr lang="en-US" sz="3200" dirty="0" smtClean="0">
                <a:solidFill>
                  <a:schemeClr val="bg1"/>
                </a:solidFill>
              </a:rPr>
              <a:t>1,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b="1" baseline="-25000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dirty="0" smtClean="0">
                <a:solidFill>
                  <a:schemeClr val="bg1"/>
                </a:solidFill>
              </a:rPr>
              <a:t>) = </a:t>
            </a:r>
            <a:r>
              <a:rPr lang="en-US" sz="3200" i="1" dirty="0" smtClean="0">
                <a:solidFill>
                  <a:schemeClr val="bg1"/>
                </a:solidFill>
              </a:rPr>
              <a:t>N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ij</a:t>
            </a:r>
            <a:r>
              <a:rPr lang="en-US" sz="3200" dirty="0" smtClean="0">
                <a:solidFill>
                  <a:schemeClr val="bg1"/>
                </a:solidFill>
              </a:rPr>
              <a:t>|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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j</a:t>
            </a:r>
            <a:r>
              <a:rPr lang="en-US" sz="3200" baseline="30000" dirty="0" smtClean="0">
                <a:solidFill>
                  <a:schemeClr val="bg1"/>
                </a:solidFill>
                <a:sym typeface="Symbol"/>
              </a:rPr>
              <a:t></a:t>
            </a:r>
            <a:r>
              <a:rPr lang="en-US" sz="3200" baseline="30000" dirty="0" smtClean="0">
                <a:solidFill>
                  <a:schemeClr val="bg1"/>
                </a:solidFill>
              </a:rPr>
              <a:t>1</a:t>
            </a:r>
            <a:r>
              <a:rPr lang="en-US" sz="3200" dirty="0" smtClean="0">
                <a:solidFill>
                  <a:schemeClr val="bg1"/>
                </a:solidFill>
              </a:rPr>
              <a:t>,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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)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Improper uniform priors (no prior knowledge)</a:t>
            </a:r>
          </a:p>
          <a:p>
            <a:pPr lvl="3">
              <a:spcBef>
                <a:spcPct val="0"/>
              </a:spcBef>
              <a:defRPr/>
            </a:pP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b="1" baseline="-25000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dirty="0" smtClean="0">
                <a:solidFill>
                  <a:schemeClr val="bg1"/>
                </a:solidFill>
              </a:rPr>
              <a:t>) =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b="1" baseline="-25000" dirty="0" smtClean="0">
                <a:solidFill>
                  <a:schemeClr val="bg1"/>
                </a:solidFill>
                <a:sym typeface="Symbol"/>
              </a:rPr>
              <a:t>y</a:t>
            </a:r>
            <a:r>
              <a:rPr lang="en-US" sz="3200" dirty="0" smtClean="0">
                <a:solidFill>
                  <a:schemeClr val="bg1"/>
                </a:solidFill>
              </a:rPr>
              <a:t>) = const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Bernoulli labels </a:t>
            </a:r>
          </a:p>
          <a:p>
            <a:pPr lvl="3">
              <a:spcBef>
                <a:spcPct val="0"/>
              </a:spcBef>
              <a:defRPr/>
            </a:pP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=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+</a:t>
            </a:r>
            <a:r>
              <a:rPr lang="en-US" sz="3200" dirty="0" smtClean="0">
                <a:solidFill>
                  <a:schemeClr val="bg1"/>
                </a:solidFill>
              </a:rPr>
              <a:t>1|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b="1" baseline="-25000" dirty="0" smtClean="0">
                <a:solidFill>
                  <a:schemeClr val="bg1"/>
                </a:solidFill>
                <a:sym typeface="Symbol"/>
              </a:rPr>
              <a:t>y</a:t>
            </a:r>
            <a:r>
              <a:rPr lang="en-US" sz="3200" dirty="0" smtClean="0">
                <a:solidFill>
                  <a:schemeClr val="bg1"/>
                </a:solidFill>
              </a:rPr>
              <a:t>) =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</a:t>
            </a:r>
            <a:r>
              <a:rPr lang="en-US" sz="3200" dirty="0" smtClean="0">
                <a:solidFill>
                  <a:schemeClr val="bg1"/>
                </a:solidFill>
              </a:rPr>
              <a:t>,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=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-</a:t>
            </a:r>
            <a:r>
              <a:rPr lang="en-US" sz="3200" dirty="0" smtClean="0">
                <a:solidFill>
                  <a:schemeClr val="bg1"/>
                </a:solidFill>
              </a:rPr>
              <a:t>1|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b="1" baseline="-25000" dirty="0" smtClean="0">
                <a:solidFill>
                  <a:schemeClr val="bg1"/>
                </a:solidFill>
                <a:sym typeface="Symbol"/>
              </a:rPr>
              <a:t>y</a:t>
            </a:r>
            <a:r>
              <a:rPr lang="en-US" sz="3200" dirty="0" smtClean="0">
                <a:solidFill>
                  <a:schemeClr val="bg1"/>
                </a:solidFill>
              </a:rPr>
              <a:t>) = 1-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</a:t>
            </a:r>
            <a:endParaRPr lang="en-US" sz="3200" i="1" dirty="0" smtClean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Generative Methods – Naïve Bayes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>
              <a:spcBef>
                <a:spcPct val="0"/>
              </a:spcBef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baseline="-25000" dirty="0" smtClean="0">
                <a:solidFill>
                  <a:schemeClr val="bg1"/>
                </a:solidFill>
              </a:rPr>
              <a:t>ML </a:t>
            </a:r>
            <a:r>
              <a:rPr lang="en-US" sz="3200" i="1" dirty="0" smtClean="0">
                <a:solidFill>
                  <a:schemeClr val="bg1"/>
                </a:solidFill>
              </a:rPr>
              <a:t>	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=</a:t>
            </a:r>
            <a:r>
              <a:rPr lang="en-US" sz="3200" dirty="0" smtClean="0">
                <a:solidFill>
                  <a:schemeClr val="bg1"/>
                </a:solidFill>
              </a:rPr>
              <a:t> [argmax</a:t>
            </a:r>
            <a:r>
              <a:rPr lang="en-US" sz="3200" b="1" baseline="-25000" dirty="0" smtClean="0">
                <a:solidFill>
                  <a:schemeClr val="bg1"/>
                </a:solidFill>
                <a:sym typeface="Symbol"/>
              </a:rPr>
              <a:t>x</a:t>
            </a:r>
            <a:r>
              <a:rPr lang="en-US" sz="3200" dirty="0" smtClean="0">
                <a:solidFill>
                  <a:schemeClr val="bg1"/>
                </a:solidFill>
              </a:rPr>
              <a:t> 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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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j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</a:rPr>
              <a:t>N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ij</a:t>
            </a:r>
            <a:r>
              <a:rPr lang="en-US" sz="3200" dirty="0" smtClean="0">
                <a:solidFill>
                  <a:schemeClr val="bg1"/>
                </a:solidFill>
              </a:rPr>
              <a:t>|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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j</a:t>
            </a:r>
            <a:r>
              <a:rPr lang="en-US" sz="3200" baseline="30000" dirty="0" smtClean="0">
                <a:solidFill>
                  <a:schemeClr val="bg1"/>
                </a:solidFill>
                <a:sym typeface="Symbol"/>
              </a:rPr>
              <a:t></a:t>
            </a:r>
            <a:r>
              <a:rPr lang="en-US" sz="3200" baseline="30000" dirty="0" smtClean="0">
                <a:solidFill>
                  <a:schemeClr val="bg1"/>
                </a:solidFill>
              </a:rPr>
              <a:t>1</a:t>
            </a:r>
            <a:r>
              <a:rPr lang="en-US" sz="3200" dirty="0" smtClean="0">
                <a:solidFill>
                  <a:schemeClr val="bg1"/>
                </a:solidFill>
              </a:rPr>
              <a:t>,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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)] *</a:t>
            </a:r>
          </a:p>
          <a:p>
            <a:pPr>
              <a:spcBef>
                <a:spcPct val="0"/>
              </a:spcBef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	    [argmax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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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 </a:t>
            </a:r>
            <a:r>
              <a:rPr lang="en-US" sz="3200" baseline="30000" dirty="0" smtClean="0">
                <a:solidFill>
                  <a:schemeClr val="bg1"/>
                </a:solidFill>
                <a:sym typeface="Symbol"/>
              </a:rPr>
              <a:t> (1+</a:t>
            </a:r>
            <a:r>
              <a:rPr lang="en-US" sz="3200" i="1" baseline="30000" dirty="0" smtClean="0">
                <a:solidFill>
                  <a:schemeClr val="bg1"/>
                </a:solidFill>
                <a:sym typeface="Symbol"/>
              </a:rPr>
              <a:t>y</a:t>
            </a:r>
            <a:r>
              <a:rPr lang="en-US" sz="3200" i="1" baseline="10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baseline="30000" dirty="0" smtClean="0">
                <a:solidFill>
                  <a:schemeClr val="bg1"/>
                </a:solidFill>
                <a:sym typeface="Symbol"/>
              </a:rPr>
              <a:t>)/2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 (1-)</a:t>
            </a:r>
            <a:r>
              <a:rPr lang="en-US" sz="3200" baseline="30000" dirty="0" smtClean="0">
                <a:solidFill>
                  <a:schemeClr val="bg1"/>
                </a:solidFill>
                <a:sym typeface="Symbol"/>
              </a:rPr>
              <a:t>(1-</a:t>
            </a:r>
            <a:r>
              <a:rPr lang="en-US" sz="3200" i="1" baseline="30000" dirty="0" smtClean="0">
                <a:solidFill>
                  <a:schemeClr val="bg1"/>
                </a:solidFill>
                <a:sym typeface="Symbol"/>
              </a:rPr>
              <a:t>y</a:t>
            </a:r>
            <a:r>
              <a:rPr lang="en-US" sz="3200" i="1" baseline="10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baseline="30000" dirty="0" smtClean="0">
                <a:solidFill>
                  <a:schemeClr val="bg1"/>
                </a:solidFill>
                <a:sym typeface="Symbol"/>
              </a:rPr>
              <a:t>)/2</a:t>
            </a:r>
            <a:r>
              <a:rPr lang="en-US" sz="3200" dirty="0" smtClean="0">
                <a:solidFill>
                  <a:schemeClr val="bg1"/>
                </a:solidFill>
              </a:rPr>
              <a:t>] </a:t>
            </a:r>
          </a:p>
          <a:p>
            <a:pPr>
              <a:spcBef>
                <a:spcPct val="0"/>
              </a:spcBef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Estimating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</a:t>
            </a:r>
            <a:r>
              <a:rPr lang="en-US" sz="3200" baseline="-25000" dirty="0" smtClean="0">
                <a:solidFill>
                  <a:schemeClr val="bg1"/>
                </a:solidFill>
                <a:sym typeface="Symbol"/>
              </a:rPr>
              <a:t>ML</a:t>
            </a:r>
          </a:p>
          <a:p>
            <a:pPr>
              <a:spcBef>
                <a:spcPct val="0"/>
              </a:spcBef>
              <a:defRPr/>
            </a:pP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</a:t>
            </a:r>
            <a:r>
              <a:rPr lang="en-US" sz="3200" baseline="-25000" dirty="0" smtClean="0">
                <a:solidFill>
                  <a:schemeClr val="bg1"/>
                </a:solidFill>
                <a:sym typeface="Symbol"/>
              </a:rPr>
              <a:t>ML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	= </a:t>
            </a:r>
            <a:r>
              <a:rPr lang="en-US" sz="3200" dirty="0" smtClean="0">
                <a:solidFill>
                  <a:schemeClr val="bg1"/>
                </a:solidFill>
              </a:rPr>
              <a:t>argmax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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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 </a:t>
            </a:r>
            <a:r>
              <a:rPr lang="en-US" sz="3200" baseline="30000" dirty="0" smtClean="0">
                <a:solidFill>
                  <a:schemeClr val="bg1"/>
                </a:solidFill>
                <a:sym typeface="Symbol"/>
              </a:rPr>
              <a:t> (1+</a:t>
            </a:r>
            <a:r>
              <a:rPr lang="en-US" sz="3200" i="1" baseline="30000" dirty="0" smtClean="0">
                <a:solidFill>
                  <a:schemeClr val="bg1"/>
                </a:solidFill>
                <a:sym typeface="Symbol"/>
              </a:rPr>
              <a:t>y</a:t>
            </a:r>
            <a:r>
              <a:rPr lang="en-US" sz="3200" i="1" baseline="10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baseline="30000" dirty="0" smtClean="0">
                <a:solidFill>
                  <a:schemeClr val="bg1"/>
                </a:solidFill>
                <a:sym typeface="Symbol"/>
              </a:rPr>
              <a:t>)/2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 (1-)</a:t>
            </a:r>
            <a:r>
              <a:rPr lang="en-US" sz="3200" baseline="30000" dirty="0" smtClean="0">
                <a:solidFill>
                  <a:schemeClr val="bg1"/>
                </a:solidFill>
                <a:sym typeface="Symbol"/>
              </a:rPr>
              <a:t>(1-</a:t>
            </a:r>
            <a:r>
              <a:rPr lang="en-US" sz="3200" i="1" baseline="30000" dirty="0" smtClean="0">
                <a:solidFill>
                  <a:schemeClr val="bg1"/>
                </a:solidFill>
                <a:sym typeface="Symbol"/>
              </a:rPr>
              <a:t>y</a:t>
            </a:r>
            <a:r>
              <a:rPr lang="en-US" sz="3200" i="1" baseline="10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baseline="30000" dirty="0" smtClean="0">
                <a:solidFill>
                  <a:schemeClr val="bg1"/>
                </a:solidFill>
                <a:sym typeface="Symbol"/>
              </a:rPr>
              <a:t>)/2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 </a:t>
            </a:r>
          </a:p>
          <a:p>
            <a:pPr>
              <a:spcBef>
                <a:spcPct val="0"/>
              </a:spcBef>
              <a:defRPr/>
            </a:pP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	= </a:t>
            </a:r>
            <a:r>
              <a:rPr lang="en-US" sz="3200" dirty="0" smtClean="0">
                <a:solidFill>
                  <a:schemeClr val="bg1"/>
                </a:solidFill>
              </a:rPr>
              <a:t>argmax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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(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N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+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 y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) log(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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)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+ (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N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-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 y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) log(1-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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)</a:t>
            </a:r>
          </a:p>
          <a:p>
            <a:pPr>
              <a:spcBef>
                <a:spcPct val="0"/>
              </a:spcBef>
              <a:defRPr/>
            </a:pPr>
            <a:r>
              <a:rPr lang="en-US" sz="3200" baseline="-25000" dirty="0" smtClean="0">
                <a:solidFill>
                  <a:schemeClr val="bg1"/>
                </a:solidFill>
                <a:sym typeface="Symbol"/>
              </a:rPr>
              <a:t> 	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= N</a:t>
            </a:r>
            <a:r>
              <a:rPr lang="en-US" sz="3200" baseline="-25000" dirty="0" smtClean="0">
                <a:solidFill>
                  <a:schemeClr val="bg1"/>
                </a:solidFill>
                <a:sym typeface="Symbol"/>
              </a:rPr>
              <a:t>+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/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N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(by differentiating and setting to zero)</a:t>
            </a:r>
          </a:p>
          <a:p>
            <a:pPr>
              <a:spcBef>
                <a:spcPct val="0"/>
              </a:spcBef>
              <a:defRPr/>
            </a:pPr>
            <a:endParaRPr lang="en-US" sz="3200" dirty="0" smtClean="0">
              <a:solidFill>
                <a:schemeClr val="bg1"/>
              </a:solidFill>
              <a:sym typeface="Symbol"/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Estimating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</a:t>
            </a:r>
            <a:r>
              <a:rPr lang="en-US" sz="3200" baseline="30000" dirty="0" smtClean="0">
                <a:solidFill>
                  <a:schemeClr val="bg1"/>
                </a:solidFill>
                <a:sym typeface="Symbol"/>
              </a:rPr>
              <a:t></a:t>
            </a:r>
            <a:r>
              <a:rPr lang="en-US" sz="3200" baseline="-25000" dirty="0" smtClean="0">
                <a:solidFill>
                  <a:schemeClr val="bg1"/>
                </a:solidFill>
              </a:rPr>
              <a:t>ML</a:t>
            </a:r>
            <a:r>
              <a:rPr lang="en-US" sz="3200" dirty="0" smtClean="0">
                <a:solidFill>
                  <a:schemeClr val="bg1"/>
                </a:solidFill>
              </a:rPr>
              <a:t>,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</a:t>
            </a:r>
            <a:r>
              <a:rPr lang="en-US" sz="3200" baseline="-25000" dirty="0" smtClean="0">
                <a:solidFill>
                  <a:schemeClr val="bg1"/>
                </a:solidFill>
              </a:rPr>
              <a:t>ML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endParaRPr lang="en-US" sz="3200" baseline="-25000" dirty="0" smtClean="0">
              <a:solidFill>
                <a:schemeClr val="bg1"/>
              </a:solidFill>
              <a:sym typeface="Symbol"/>
            </a:endParaRPr>
          </a:p>
          <a:p>
            <a:pPr>
              <a:spcBef>
                <a:spcPct val="0"/>
              </a:spcBef>
              <a:defRPr/>
            </a:pP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</a:t>
            </a:r>
            <a:r>
              <a:rPr lang="en-US" sz="3200" baseline="30000" dirty="0" smtClean="0">
                <a:solidFill>
                  <a:schemeClr val="bg1"/>
                </a:solidFill>
                <a:sym typeface="Symbol"/>
              </a:rPr>
              <a:t></a:t>
            </a:r>
            <a:r>
              <a:rPr lang="en-US" sz="3200" baseline="-25000" dirty="0" smtClean="0">
                <a:solidFill>
                  <a:schemeClr val="bg1"/>
                </a:solidFill>
              </a:rPr>
              <a:t>ML 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=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(1 /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N</a:t>
            </a:r>
            <a:r>
              <a:rPr lang="en-US" sz="3200" baseline="-25000" dirty="0" smtClean="0">
                <a:solidFill>
                  <a:schemeClr val="bg1"/>
                </a:solidFill>
                <a:sym typeface="Symbol"/>
              </a:rPr>
              <a:t>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)  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y</a:t>
            </a:r>
            <a:r>
              <a:rPr lang="en-US" sz="3200" i="1" baseline="-60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baseline="-25000" dirty="0" smtClean="0">
                <a:solidFill>
                  <a:schemeClr val="bg1"/>
                </a:solidFill>
                <a:sym typeface="Symbol"/>
              </a:rPr>
              <a:t>=1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</a:t>
            </a:r>
          </a:p>
          <a:p>
            <a:pPr>
              <a:spcBef>
                <a:spcPct val="0"/>
              </a:spcBef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b="1" i="1" dirty="0" smtClean="0">
                <a:solidFill>
                  <a:schemeClr val="bg1"/>
                </a:solidFill>
                <a:sym typeface="Symbol"/>
              </a:rPr>
              <a:t></a:t>
            </a:r>
            <a:r>
              <a:rPr lang="en-US" sz="3200" baseline="30000" dirty="0" smtClean="0">
                <a:solidFill>
                  <a:schemeClr val="bg1"/>
                </a:solidFill>
                <a:sym typeface="Symbol"/>
              </a:rPr>
              <a:t>2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j</a:t>
            </a:r>
            <a:r>
              <a:rPr lang="en-US" sz="3200" baseline="-25000" dirty="0" smtClean="0">
                <a:solidFill>
                  <a:schemeClr val="bg1"/>
                </a:solidFill>
              </a:rPr>
              <a:t>ML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= [ 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y</a:t>
            </a:r>
            <a:r>
              <a:rPr lang="en-US" sz="3200" i="1" baseline="-60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baseline="-25000" dirty="0" smtClean="0">
                <a:solidFill>
                  <a:schemeClr val="bg1"/>
                </a:solidFill>
                <a:sym typeface="Symbol"/>
              </a:rPr>
              <a:t>=+1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 (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ij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-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</a:t>
            </a:r>
            <a:r>
              <a:rPr lang="en-US" sz="3200" baseline="30000" dirty="0" smtClean="0">
                <a:solidFill>
                  <a:schemeClr val="bg1"/>
                </a:solidFill>
                <a:sym typeface="Symbol"/>
              </a:rPr>
              <a:t>+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j</a:t>
            </a:r>
            <a:r>
              <a:rPr lang="en-US" sz="3200" baseline="-25000" dirty="0" smtClean="0">
                <a:solidFill>
                  <a:schemeClr val="bg1"/>
                </a:solidFill>
                <a:sym typeface="Symbol"/>
              </a:rPr>
              <a:t>ML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)</a:t>
            </a:r>
            <a:r>
              <a:rPr lang="en-US" sz="3200" baseline="30000" dirty="0" smtClean="0">
                <a:solidFill>
                  <a:schemeClr val="bg1"/>
                </a:solidFill>
                <a:sym typeface="Symbol"/>
              </a:rPr>
              <a:t>2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 +  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y</a:t>
            </a:r>
            <a:r>
              <a:rPr lang="en-US" sz="3200" i="1" baseline="-60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baseline="-25000" dirty="0" smtClean="0">
                <a:solidFill>
                  <a:schemeClr val="bg1"/>
                </a:solidFill>
                <a:sym typeface="Symbol"/>
              </a:rPr>
              <a:t>=-1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 (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ij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-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</a:t>
            </a:r>
            <a:r>
              <a:rPr lang="en-US" sz="3200" baseline="30000" dirty="0" smtClean="0">
                <a:solidFill>
                  <a:schemeClr val="bg1"/>
                </a:solidFill>
                <a:sym typeface="Symbol"/>
              </a:rPr>
              <a:t>-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j</a:t>
            </a:r>
            <a:r>
              <a:rPr lang="en-US" sz="3200" baseline="-25000" dirty="0" smtClean="0">
                <a:solidFill>
                  <a:schemeClr val="bg1"/>
                </a:solidFill>
                <a:sym typeface="Symbol"/>
              </a:rPr>
              <a:t>ML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)</a:t>
            </a:r>
            <a:r>
              <a:rPr lang="en-US" sz="3200" baseline="30000" dirty="0" smtClean="0">
                <a:solidFill>
                  <a:schemeClr val="bg1"/>
                </a:solidFill>
                <a:sym typeface="Symbol"/>
              </a:rPr>
              <a:t>2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]/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N</a:t>
            </a:r>
            <a:endParaRPr lang="en-US" sz="3200" i="1" dirty="0" smtClean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Naïve Bayes – Prediction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2635" y="1111891"/>
            <a:ext cx="8979959" cy="59604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Naïve Bayes – Prediction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99535" y="1045904"/>
            <a:ext cx="8944929" cy="59549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90464"/>
            <a:ext cx="77724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Ordinal Regression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pic>
        <p:nvPicPr>
          <p:cNvPr id="3074" name="Picture 2" descr="http://missmalini.files.wordpress.com/2009/03/madhubala09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428992" y="1285860"/>
            <a:ext cx="2286016" cy="3411879"/>
          </a:xfrm>
          <a:prstGeom prst="rect">
            <a:avLst/>
          </a:prstGeom>
          <a:noFill/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214282" y="5072074"/>
            <a:ext cx="8929718" cy="157163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Is this person very beautiful, beautiful, ordinary or ugly?</a:t>
            </a:r>
            <a:endParaRPr kumimoji="0" lang="en-US" sz="3200" b="0" i="0" u="none" strike="noStrike" kern="1200" cap="none" spc="0" normalizeH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Naïve Bayes – Prediction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>
              <a:spcBef>
                <a:spcPct val="0"/>
              </a:spcBef>
              <a:defRPr/>
            </a:pP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dirty="0" smtClean="0">
                <a:solidFill>
                  <a:schemeClr val="bg1"/>
                </a:solidFill>
              </a:rPr>
              <a:t>=+1|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dirty="0" smtClean="0">
                <a:solidFill>
                  <a:schemeClr val="bg1"/>
                </a:solidFill>
              </a:rPr>
              <a:t>)	=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dirty="0" smtClean="0">
                <a:solidFill>
                  <a:schemeClr val="bg1"/>
                </a:solidFill>
              </a:rPr>
              <a:t>|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dirty="0" smtClean="0">
                <a:solidFill>
                  <a:schemeClr val="bg1"/>
                </a:solidFill>
              </a:rPr>
              <a:t>=+1)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dirty="0" smtClean="0">
                <a:solidFill>
                  <a:schemeClr val="bg1"/>
                </a:solidFill>
              </a:rPr>
              <a:t>=+1) /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dirty="0" smtClean="0">
                <a:solidFill>
                  <a:schemeClr val="bg1"/>
                </a:solidFill>
              </a:rPr>
              <a:t>)</a:t>
            </a:r>
          </a:p>
          <a:p>
            <a:pPr>
              <a:spcBef>
                <a:spcPct val="0"/>
              </a:spcBef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	= 1 / (1 + exp(log(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dirty="0" smtClean="0">
                <a:solidFill>
                  <a:schemeClr val="bg1"/>
                </a:solidFill>
              </a:rPr>
              <a:t>=-1)/</a:t>
            </a:r>
            <a:r>
              <a:rPr lang="en-US" sz="3200" i="1" dirty="0" smtClean="0">
                <a:solidFill>
                  <a:schemeClr val="bg1"/>
                </a:solidFill>
              </a:rPr>
              <a:t> 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dirty="0" smtClean="0">
                <a:solidFill>
                  <a:schemeClr val="bg1"/>
                </a:solidFill>
              </a:rPr>
              <a:t>=+1))</a:t>
            </a:r>
          </a:p>
          <a:p>
            <a:pPr>
              <a:spcBef>
                <a:spcPct val="0"/>
              </a:spcBef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			+log(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dirty="0" smtClean="0">
                <a:solidFill>
                  <a:schemeClr val="bg1"/>
                </a:solidFill>
              </a:rPr>
              <a:t>|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dirty="0" smtClean="0">
                <a:solidFill>
                  <a:schemeClr val="bg1"/>
                </a:solidFill>
              </a:rPr>
              <a:t>=-1) /</a:t>
            </a:r>
            <a:r>
              <a:rPr lang="en-US" sz="3200" i="1" dirty="0" smtClean="0">
                <a:solidFill>
                  <a:schemeClr val="bg1"/>
                </a:solidFill>
              </a:rPr>
              <a:t> 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dirty="0" smtClean="0">
                <a:solidFill>
                  <a:schemeClr val="bg1"/>
                </a:solidFill>
              </a:rPr>
              <a:t>|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dirty="0" smtClean="0">
                <a:solidFill>
                  <a:schemeClr val="bg1"/>
                </a:solidFill>
              </a:rPr>
              <a:t>=+1)))</a:t>
            </a:r>
          </a:p>
          <a:p>
            <a:pPr>
              <a:spcBef>
                <a:spcPct val="0"/>
              </a:spcBef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	= 1 / (1 + exp( log(1/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</a:t>
            </a:r>
            <a:r>
              <a:rPr lang="en-US" sz="3200" dirty="0" smtClean="0">
                <a:solidFill>
                  <a:schemeClr val="bg1"/>
                </a:solidFill>
              </a:rPr>
              <a:t> - 1)  - ½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</a:t>
            </a:r>
            <a:r>
              <a:rPr lang="en-US" sz="3200" baseline="30000" dirty="0" smtClean="0">
                <a:solidFill>
                  <a:schemeClr val="bg1"/>
                </a:solidFill>
                <a:sym typeface="Symbol"/>
              </a:rPr>
              <a:t>-</a:t>
            </a:r>
            <a:r>
              <a:rPr lang="en-US" sz="3200" i="1" baseline="30000" dirty="0" smtClean="0">
                <a:solidFill>
                  <a:schemeClr val="bg1"/>
                </a:solidFill>
                <a:sym typeface="Symbol"/>
              </a:rPr>
              <a:t>t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</a:t>
            </a:r>
            <a:r>
              <a:rPr lang="en-US" sz="3200" baseline="30000" dirty="0" smtClean="0">
                <a:solidFill>
                  <a:schemeClr val="bg1"/>
                </a:solidFill>
                <a:sym typeface="Symbol"/>
              </a:rPr>
              <a:t>-1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</a:t>
            </a:r>
            <a:r>
              <a:rPr lang="en-US" sz="3200" baseline="30000" dirty="0" smtClean="0">
                <a:solidFill>
                  <a:schemeClr val="bg1"/>
                </a:solidFill>
                <a:sym typeface="Symbol"/>
              </a:rPr>
              <a:t>-</a:t>
            </a:r>
            <a:r>
              <a:rPr lang="en-US" sz="3200" dirty="0" smtClean="0">
                <a:solidFill>
                  <a:schemeClr val="bg1"/>
                </a:solidFill>
              </a:rPr>
              <a:t>  </a:t>
            </a:r>
          </a:p>
          <a:p>
            <a:pPr>
              <a:spcBef>
                <a:spcPct val="0"/>
              </a:spcBef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			+ ½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</a:t>
            </a:r>
            <a:r>
              <a:rPr lang="en-US" sz="3200" baseline="30000" dirty="0" smtClean="0">
                <a:solidFill>
                  <a:schemeClr val="bg1"/>
                </a:solidFill>
                <a:sym typeface="Symbol"/>
              </a:rPr>
              <a:t>+</a:t>
            </a:r>
            <a:r>
              <a:rPr lang="en-US" sz="3200" i="1" baseline="30000" dirty="0" smtClean="0">
                <a:solidFill>
                  <a:schemeClr val="bg1"/>
                </a:solidFill>
                <a:sym typeface="Symbol"/>
              </a:rPr>
              <a:t>t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</a:t>
            </a:r>
            <a:r>
              <a:rPr lang="en-US" sz="3200" baseline="30000" dirty="0" smtClean="0">
                <a:solidFill>
                  <a:schemeClr val="bg1"/>
                </a:solidFill>
                <a:sym typeface="Symbol"/>
              </a:rPr>
              <a:t>-1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</a:t>
            </a:r>
            <a:r>
              <a:rPr lang="en-US" sz="3200" baseline="30000" dirty="0" smtClean="0">
                <a:solidFill>
                  <a:schemeClr val="bg1"/>
                </a:solidFill>
                <a:sym typeface="Symbol"/>
              </a:rPr>
              <a:t>+</a:t>
            </a:r>
            <a:r>
              <a:rPr lang="en-US" sz="3200" dirty="0" smtClean="0">
                <a:solidFill>
                  <a:schemeClr val="bg1"/>
                </a:solidFill>
              </a:rPr>
              <a:t> + 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</a:t>
            </a:r>
            <a:r>
              <a:rPr lang="en-US" sz="3200" baseline="30000" dirty="0" smtClean="0">
                <a:solidFill>
                  <a:schemeClr val="bg1"/>
                </a:solidFill>
                <a:sym typeface="Symbol"/>
              </a:rPr>
              <a:t>+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-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 </a:t>
            </a:r>
            <a:r>
              <a:rPr lang="en-US" sz="3200" baseline="30000" dirty="0" smtClean="0">
                <a:solidFill>
                  <a:schemeClr val="bg1"/>
                </a:solidFill>
                <a:sym typeface="Symbol"/>
              </a:rPr>
              <a:t>-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)</a:t>
            </a:r>
            <a:r>
              <a:rPr lang="en-US" sz="3200" baseline="30000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i="1" baseline="30000" dirty="0" smtClean="0">
                <a:solidFill>
                  <a:schemeClr val="bg1"/>
                </a:solidFill>
                <a:sym typeface="Symbol"/>
              </a:rPr>
              <a:t>t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</a:t>
            </a:r>
            <a:r>
              <a:rPr lang="en-US" sz="3200" baseline="30000" dirty="0" smtClean="0">
                <a:solidFill>
                  <a:schemeClr val="bg1"/>
                </a:solidFill>
                <a:sym typeface="Symbol"/>
              </a:rPr>
              <a:t>-1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dirty="0" smtClean="0">
                <a:solidFill>
                  <a:schemeClr val="bg1"/>
                </a:solidFill>
              </a:rPr>
              <a:t> ))</a:t>
            </a:r>
          </a:p>
          <a:p>
            <a:pPr>
              <a:spcBef>
                <a:spcPct val="0"/>
              </a:spcBef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	= 1 / (1 + exp(-</a:t>
            </a:r>
            <a:r>
              <a:rPr lang="en-US" sz="3200" i="1" dirty="0" smtClean="0">
                <a:solidFill>
                  <a:schemeClr val="bg1"/>
                </a:solidFill>
              </a:rPr>
              <a:t>b</a:t>
            </a:r>
            <a:r>
              <a:rPr lang="en-US" sz="3200" dirty="0" smtClean="0">
                <a:solidFill>
                  <a:schemeClr val="bg1"/>
                </a:solidFill>
              </a:rPr>
              <a:t> – </a:t>
            </a:r>
            <a:r>
              <a:rPr lang="en-US" sz="3200" b="1" dirty="0" smtClean="0">
                <a:solidFill>
                  <a:schemeClr val="bg1"/>
                </a:solidFill>
              </a:rPr>
              <a:t>w</a:t>
            </a:r>
            <a:r>
              <a:rPr lang="en-US" sz="3200" i="1" baseline="30000" dirty="0" smtClean="0">
                <a:solidFill>
                  <a:schemeClr val="bg1"/>
                </a:solidFill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dirty="0" smtClean="0">
                <a:solidFill>
                  <a:schemeClr val="bg1"/>
                </a:solidFill>
              </a:rPr>
              <a:t>))      </a:t>
            </a:r>
            <a:r>
              <a:rPr lang="en-US" sz="3200" b="1" dirty="0" smtClean="0">
                <a:solidFill>
                  <a:schemeClr val="bg1"/>
                </a:solidFill>
              </a:rPr>
              <a:t>(Logistic Regression)</a:t>
            </a:r>
          </a:p>
          <a:p>
            <a:pPr>
              <a:spcBef>
                <a:spcPct val="0"/>
              </a:spcBef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Symbol"/>
              <a:buChar char="Þ"/>
              <a:defRPr/>
            </a:pPr>
            <a:r>
              <a:rPr lang="en-US" sz="3200" i="1" dirty="0" smtClean="0">
                <a:solidFill>
                  <a:schemeClr val="bg1"/>
                </a:solidFill>
              </a:rPr>
              <a:t> 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dirty="0" smtClean="0">
                <a:solidFill>
                  <a:schemeClr val="bg1"/>
                </a:solidFill>
              </a:rPr>
              <a:t>=-1|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dirty="0" smtClean="0">
                <a:solidFill>
                  <a:schemeClr val="bg1"/>
                </a:solidFill>
              </a:rPr>
              <a:t>)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dirty="0" smtClean="0">
                <a:solidFill>
                  <a:schemeClr val="bg1"/>
                </a:solidFill>
              </a:rPr>
              <a:t>= exp(-</a:t>
            </a:r>
            <a:r>
              <a:rPr lang="en-US" sz="3200" i="1" dirty="0" smtClean="0">
                <a:solidFill>
                  <a:schemeClr val="bg1"/>
                </a:solidFill>
              </a:rPr>
              <a:t>b</a:t>
            </a:r>
            <a:r>
              <a:rPr lang="en-US" sz="3200" dirty="0" smtClean="0">
                <a:solidFill>
                  <a:schemeClr val="bg1"/>
                </a:solidFill>
              </a:rPr>
              <a:t> – </a:t>
            </a:r>
            <a:r>
              <a:rPr lang="en-US" sz="3200" b="1" dirty="0" smtClean="0">
                <a:solidFill>
                  <a:schemeClr val="bg1"/>
                </a:solidFill>
              </a:rPr>
              <a:t>w</a:t>
            </a:r>
            <a:r>
              <a:rPr lang="en-US" sz="3200" i="1" baseline="30000" dirty="0" smtClean="0">
                <a:solidFill>
                  <a:schemeClr val="bg1"/>
                </a:solidFill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dirty="0" smtClean="0">
                <a:solidFill>
                  <a:schemeClr val="bg1"/>
                </a:solidFill>
              </a:rPr>
              <a:t>) / (1 + exp(-</a:t>
            </a:r>
            <a:r>
              <a:rPr lang="en-US" sz="3200" i="1" dirty="0" smtClean="0">
                <a:solidFill>
                  <a:schemeClr val="bg1"/>
                </a:solidFill>
              </a:rPr>
              <a:t>b</a:t>
            </a:r>
            <a:r>
              <a:rPr lang="en-US" sz="3200" dirty="0" smtClean="0">
                <a:solidFill>
                  <a:schemeClr val="bg1"/>
                </a:solidFill>
              </a:rPr>
              <a:t> – </a:t>
            </a:r>
            <a:r>
              <a:rPr lang="en-US" sz="3200" b="1" dirty="0" smtClean="0">
                <a:solidFill>
                  <a:schemeClr val="bg1"/>
                </a:solidFill>
              </a:rPr>
              <a:t>w</a:t>
            </a:r>
            <a:r>
              <a:rPr lang="en-US" sz="3200" i="1" baseline="30000" dirty="0" smtClean="0">
                <a:solidFill>
                  <a:schemeClr val="bg1"/>
                </a:solidFill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dirty="0" smtClean="0">
                <a:solidFill>
                  <a:schemeClr val="bg1"/>
                </a:solidFill>
              </a:rPr>
              <a:t>))</a:t>
            </a:r>
          </a:p>
          <a:p>
            <a:pPr>
              <a:spcBef>
                <a:spcPct val="0"/>
              </a:spcBef>
              <a:buFont typeface="Symbol"/>
              <a:buChar char="Þ"/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 log(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dirty="0" smtClean="0">
                <a:solidFill>
                  <a:schemeClr val="bg1"/>
                </a:solidFill>
              </a:rPr>
              <a:t>=-1|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dirty="0" smtClean="0">
                <a:solidFill>
                  <a:schemeClr val="bg1"/>
                </a:solidFill>
              </a:rPr>
              <a:t>)/</a:t>
            </a:r>
            <a:r>
              <a:rPr lang="en-US" sz="3200" i="1" dirty="0" smtClean="0">
                <a:solidFill>
                  <a:schemeClr val="bg1"/>
                </a:solidFill>
              </a:rPr>
              <a:t> 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dirty="0" smtClean="0">
                <a:solidFill>
                  <a:schemeClr val="bg1"/>
                </a:solidFill>
              </a:rPr>
              <a:t>=+1|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dirty="0" smtClean="0">
                <a:solidFill>
                  <a:schemeClr val="bg1"/>
                </a:solidFill>
              </a:rPr>
              <a:t>)) = -</a:t>
            </a:r>
            <a:r>
              <a:rPr lang="en-US" sz="3200" i="1" dirty="0" smtClean="0">
                <a:solidFill>
                  <a:schemeClr val="bg1"/>
                </a:solidFill>
              </a:rPr>
              <a:t>b</a:t>
            </a:r>
            <a:r>
              <a:rPr lang="en-US" sz="3200" dirty="0" smtClean="0">
                <a:solidFill>
                  <a:schemeClr val="bg1"/>
                </a:solidFill>
              </a:rPr>
              <a:t> – </a:t>
            </a:r>
            <a:r>
              <a:rPr lang="en-US" sz="3200" b="1" dirty="0" smtClean="0">
                <a:solidFill>
                  <a:schemeClr val="bg1"/>
                </a:solidFill>
              </a:rPr>
              <a:t>w</a:t>
            </a:r>
            <a:r>
              <a:rPr lang="en-US" sz="3200" i="1" baseline="30000" dirty="0" smtClean="0">
                <a:solidFill>
                  <a:schemeClr val="bg1"/>
                </a:solidFill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Symbol"/>
              <a:buChar char="Þ"/>
              <a:defRPr/>
            </a:pPr>
            <a:r>
              <a:rPr lang="en-US" sz="3200" i="1" dirty="0" smtClean="0">
                <a:solidFill>
                  <a:schemeClr val="bg1"/>
                </a:solidFill>
              </a:rPr>
              <a:t> y </a:t>
            </a:r>
            <a:r>
              <a:rPr lang="en-US" sz="3200" dirty="0" smtClean="0">
                <a:solidFill>
                  <a:schemeClr val="bg1"/>
                </a:solidFill>
              </a:rPr>
              <a:t>=  sign(</a:t>
            </a:r>
            <a:r>
              <a:rPr lang="en-US" sz="3200" i="1" dirty="0" smtClean="0">
                <a:solidFill>
                  <a:schemeClr val="bg1"/>
                </a:solidFill>
              </a:rPr>
              <a:t>b</a:t>
            </a:r>
            <a:r>
              <a:rPr lang="en-US" sz="3200" dirty="0" smtClean="0">
                <a:solidFill>
                  <a:schemeClr val="bg1"/>
                </a:solidFill>
              </a:rPr>
              <a:t> + </a:t>
            </a:r>
            <a:r>
              <a:rPr lang="en-US" sz="3200" b="1" dirty="0" smtClean="0">
                <a:solidFill>
                  <a:schemeClr val="bg1"/>
                </a:solidFill>
              </a:rPr>
              <a:t>w</a:t>
            </a:r>
            <a:r>
              <a:rPr lang="en-US" sz="3200" i="1" baseline="30000" dirty="0" smtClean="0">
                <a:solidFill>
                  <a:schemeClr val="bg1"/>
                </a:solidFill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dirty="0" smtClean="0">
                <a:solidFill>
                  <a:schemeClr val="bg1"/>
                </a:solidFill>
              </a:rPr>
              <a:t>)</a:t>
            </a:r>
          </a:p>
          <a:p>
            <a:pPr>
              <a:spcBef>
                <a:spcPct val="0"/>
              </a:spcBef>
              <a:buFont typeface="Symbol"/>
              <a:buChar char="Þ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The decision boundary will be linear!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832361"/>
            <a:ext cx="9144000" cy="3193278"/>
          </a:xfrm>
        </p:spPr>
        <p:txBody>
          <a:bodyPr>
            <a:noAutofit/>
          </a:bodyPr>
          <a:lstStyle/>
          <a:p>
            <a:r>
              <a:rPr lang="en-US" sz="7000" dirty="0" smtClean="0">
                <a:solidFill>
                  <a:schemeClr val="bg1"/>
                </a:solidFill>
              </a:rPr>
              <a:t>Discriminative Methods Logistic Regression</a:t>
            </a:r>
            <a:endParaRPr lang="en-US" sz="7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Discriminative Methods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>
              <a:spcBef>
                <a:spcPct val="0"/>
              </a:spcBef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baseline="-25000" dirty="0" smtClean="0">
                <a:solidFill>
                  <a:schemeClr val="bg1"/>
                </a:solidFill>
              </a:rPr>
              <a:t>MAP </a:t>
            </a:r>
            <a:r>
              <a:rPr lang="en-US" sz="3200" i="1" dirty="0" smtClean="0">
                <a:solidFill>
                  <a:schemeClr val="bg1"/>
                </a:solidFill>
              </a:rPr>
              <a:t>	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=</a:t>
            </a:r>
            <a:r>
              <a:rPr lang="en-US" sz="3200" dirty="0" smtClean="0">
                <a:solidFill>
                  <a:schemeClr val="bg1"/>
                </a:solidFill>
              </a:rPr>
              <a:t> argmax</a:t>
            </a:r>
            <a:r>
              <a:rPr lang="en-US" sz="3200" b="1" baseline="-25000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dirty="0" smtClean="0">
                <a:solidFill>
                  <a:schemeClr val="bg1"/>
                </a:solidFill>
              </a:rPr>
              <a:t>)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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,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|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 </a:t>
            </a:r>
            <a:r>
              <a:rPr lang="en-US" sz="3200" dirty="0" smtClean="0">
                <a:solidFill>
                  <a:schemeClr val="bg1"/>
                </a:solidFill>
              </a:rPr>
              <a:t>)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We assume that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dirty="0" smtClean="0">
                <a:solidFill>
                  <a:schemeClr val="bg1"/>
                </a:solidFill>
              </a:rPr>
              <a:t>) =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w</a:t>
            </a:r>
            <a:r>
              <a:rPr lang="en-US" sz="3200" dirty="0" smtClean="0">
                <a:solidFill>
                  <a:schemeClr val="bg1"/>
                </a:solidFill>
              </a:rPr>
              <a:t>)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w</a:t>
            </a:r>
            <a:r>
              <a:rPr lang="en-US" sz="3200" b="1" baseline="-25000" dirty="0" smtClean="0">
                <a:solidFill>
                  <a:schemeClr val="bg1"/>
                </a:solidFill>
                <a:sym typeface="Symbol"/>
              </a:rPr>
              <a:t></a:t>
            </a:r>
            <a:r>
              <a:rPr lang="en-US" sz="3200" dirty="0" smtClean="0">
                <a:solidFill>
                  <a:schemeClr val="bg1"/>
                </a:solidFill>
              </a:rPr>
              <a:t>)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,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|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 </a:t>
            </a:r>
            <a:r>
              <a:rPr lang="en-US" sz="3200" dirty="0" smtClean="0">
                <a:solidFill>
                  <a:schemeClr val="bg1"/>
                </a:solidFill>
              </a:rPr>
              <a:t>) =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|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 x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,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dirty="0" smtClean="0">
                <a:solidFill>
                  <a:schemeClr val="bg1"/>
                </a:solidFill>
              </a:rPr>
              <a:t>)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|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 </a:t>
            </a:r>
            <a:r>
              <a:rPr lang="en-US" sz="3200" dirty="0" smtClean="0">
                <a:solidFill>
                  <a:schemeClr val="bg1"/>
                </a:solidFill>
              </a:rPr>
              <a:t>)</a:t>
            </a:r>
          </a:p>
          <a:p>
            <a:pPr lvl="1">
              <a:spcBef>
                <a:spcPct val="0"/>
              </a:spcBef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		     =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|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 x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,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w</a:t>
            </a:r>
            <a:r>
              <a:rPr lang="en-US" sz="3200" dirty="0" smtClean="0">
                <a:solidFill>
                  <a:schemeClr val="bg1"/>
                </a:solidFill>
              </a:rPr>
              <a:t>)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|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 w</a:t>
            </a:r>
            <a:r>
              <a:rPr lang="en-US" sz="3200" b="1" baseline="-25000" dirty="0" smtClean="0">
                <a:solidFill>
                  <a:schemeClr val="bg1"/>
                </a:solidFill>
                <a:sym typeface="Symbol"/>
              </a:rPr>
              <a:t></a:t>
            </a:r>
            <a:r>
              <a:rPr lang="en-US" sz="3200" dirty="0" smtClean="0">
                <a:solidFill>
                  <a:schemeClr val="bg1"/>
                </a:solidFill>
              </a:rPr>
              <a:t>) </a:t>
            </a:r>
          </a:p>
          <a:p>
            <a:pPr>
              <a:spcBef>
                <a:spcPct val="0"/>
              </a:spcBef>
              <a:buFont typeface="Symbol" pitchFamily="18" charset="2"/>
              <a:buChar char="Þ"/>
              <a:defRPr/>
            </a:pP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 </a:t>
            </a:r>
            <a:r>
              <a:rPr lang="en-US" sz="3200" baseline="-25000" dirty="0" smtClean="0">
                <a:solidFill>
                  <a:schemeClr val="bg1"/>
                </a:solidFill>
              </a:rPr>
              <a:t>MAP </a:t>
            </a:r>
            <a:r>
              <a:rPr lang="en-US" sz="3200" i="1" dirty="0" smtClean="0">
                <a:solidFill>
                  <a:schemeClr val="bg1"/>
                </a:solidFill>
              </a:rPr>
              <a:t>	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=</a:t>
            </a:r>
            <a:r>
              <a:rPr lang="en-US" sz="3200" dirty="0" smtClean="0">
                <a:solidFill>
                  <a:schemeClr val="bg1"/>
                </a:solidFill>
              </a:rPr>
              <a:t> [argmax</a:t>
            </a:r>
            <a:r>
              <a:rPr lang="en-US" sz="3200" b="1" baseline="-25000" dirty="0" smtClean="0">
                <a:solidFill>
                  <a:schemeClr val="bg1"/>
                </a:solidFill>
                <a:sym typeface="Symbol"/>
              </a:rPr>
              <a:t>w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w</a:t>
            </a:r>
            <a:r>
              <a:rPr lang="en-US" sz="3200" dirty="0" smtClean="0">
                <a:solidFill>
                  <a:schemeClr val="bg1"/>
                </a:solidFill>
              </a:rPr>
              <a:t>)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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|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 x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,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w</a:t>
            </a:r>
            <a:r>
              <a:rPr lang="en-US" sz="3200" dirty="0" smtClean="0">
                <a:solidFill>
                  <a:schemeClr val="bg1"/>
                </a:solidFill>
              </a:rPr>
              <a:t>)] *</a:t>
            </a:r>
          </a:p>
          <a:p>
            <a:pPr>
              <a:spcBef>
                <a:spcPct val="0"/>
              </a:spcBef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		   [argmax</a:t>
            </a:r>
            <a:r>
              <a:rPr lang="en-US" sz="3200" b="1" baseline="-25000" dirty="0" smtClean="0">
                <a:solidFill>
                  <a:schemeClr val="bg1"/>
                </a:solidFill>
                <a:sym typeface="Symbol"/>
              </a:rPr>
              <a:t>w</a:t>
            </a:r>
            <a:r>
              <a:rPr lang="en-US" sz="3200" b="1" baseline="-60000" dirty="0" smtClean="0">
                <a:solidFill>
                  <a:schemeClr val="bg1"/>
                </a:solidFill>
                <a:sym typeface="Symbol"/>
              </a:rPr>
              <a:t>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w</a:t>
            </a:r>
            <a:r>
              <a:rPr lang="en-US" sz="3200" b="1" baseline="-25000" dirty="0" smtClean="0">
                <a:solidFill>
                  <a:schemeClr val="bg1"/>
                </a:solidFill>
                <a:sym typeface="Symbol"/>
              </a:rPr>
              <a:t></a:t>
            </a:r>
            <a:r>
              <a:rPr lang="en-US" sz="3200" dirty="0" smtClean="0">
                <a:solidFill>
                  <a:schemeClr val="bg1"/>
                </a:solidFill>
              </a:rPr>
              <a:t>)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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|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w</a:t>
            </a:r>
            <a:r>
              <a:rPr lang="en-US" sz="3200" b="1" baseline="-25000" dirty="0" smtClean="0">
                <a:solidFill>
                  <a:schemeClr val="bg1"/>
                </a:solidFill>
                <a:sym typeface="Symbol"/>
              </a:rPr>
              <a:t></a:t>
            </a:r>
            <a:r>
              <a:rPr lang="en-US" sz="3200" dirty="0" smtClean="0">
                <a:solidFill>
                  <a:schemeClr val="bg1"/>
                </a:solidFill>
              </a:rPr>
              <a:t>)]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It turns out that only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w</a:t>
            </a:r>
            <a:r>
              <a:rPr lang="en-US" sz="3200" dirty="0" smtClean="0">
                <a:solidFill>
                  <a:schemeClr val="bg1"/>
                </a:solidFill>
              </a:rPr>
              <a:t> plays no role in determining the posterior distribution</a:t>
            </a:r>
          </a:p>
          <a:p>
            <a:pPr lvl="0">
              <a:spcBef>
                <a:spcPct val="0"/>
              </a:spcBef>
              <a:buFont typeface="Symbol" pitchFamily="18" charset="2"/>
              <a:buChar char="Þ"/>
              <a:defRPr/>
            </a:pPr>
            <a:r>
              <a:rPr lang="en-US" sz="3200" i="1" dirty="0" smtClean="0">
                <a:solidFill>
                  <a:schemeClr val="bg1"/>
                </a:solidFill>
              </a:rPr>
              <a:t> 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dirty="0" smtClean="0">
                <a:solidFill>
                  <a:schemeClr val="bg1"/>
                </a:solidFill>
              </a:rPr>
              <a:t>|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dirty="0" smtClean="0">
                <a:solidFill>
                  <a:schemeClr val="bg1"/>
                </a:solidFill>
              </a:rPr>
              <a:t>,X,Y) =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dirty="0" smtClean="0">
                <a:solidFill>
                  <a:schemeClr val="bg1"/>
                </a:solidFill>
              </a:rPr>
              <a:t>|</a:t>
            </a:r>
            <a:r>
              <a:rPr lang="en-US" sz="3200" b="1" dirty="0" smtClean="0">
                <a:solidFill>
                  <a:schemeClr val="bg1"/>
                </a:solidFill>
              </a:rPr>
              <a:t>x,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baseline="-25000" dirty="0" smtClean="0">
                <a:solidFill>
                  <a:schemeClr val="bg1"/>
                </a:solidFill>
              </a:rPr>
              <a:t>MAP</a:t>
            </a:r>
            <a:r>
              <a:rPr lang="en-US" sz="3200" b="1" dirty="0" smtClean="0">
                <a:solidFill>
                  <a:schemeClr val="bg1"/>
                </a:solidFill>
              </a:rPr>
              <a:t>) </a:t>
            </a:r>
            <a:r>
              <a:rPr lang="en-US" sz="3200" dirty="0" smtClean="0">
                <a:solidFill>
                  <a:schemeClr val="bg1"/>
                </a:solidFill>
              </a:rPr>
              <a:t>=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dirty="0" smtClean="0">
                <a:solidFill>
                  <a:schemeClr val="bg1"/>
                </a:solidFill>
              </a:rPr>
              <a:t>|</a:t>
            </a:r>
            <a:r>
              <a:rPr lang="en-US" sz="3200" b="1" dirty="0" smtClean="0">
                <a:solidFill>
                  <a:schemeClr val="bg1"/>
                </a:solidFill>
              </a:rPr>
              <a:t>x,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w</a:t>
            </a:r>
            <a:r>
              <a:rPr lang="en-US" sz="3200" baseline="-25000" dirty="0" smtClean="0">
                <a:solidFill>
                  <a:schemeClr val="bg1"/>
                </a:solidFill>
              </a:rPr>
              <a:t>MAP</a:t>
            </a:r>
            <a:r>
              <a:rPr lang="en-US" sz="3200" b="1" dirty="0" smtClean="0">
                <a:solidFill>
                  <a:schemeClr val="bg1"/>
                </a:solidFill>
              </a:rPr>
              <a:t>)</a:t>
            </a:r>
          </a:p>
          <a:p>
            <a:pPr lvl="0">
              <a:spcBef>
                <a:spcPct val="0"/>
              </a:spcBef>
              <a:defRPr/>
            </a:pPr>
            <a:r>
              <a:rPr lang="en-US" sz="3200" b="1" dirty="0" smtClean="0">
                <a:solidFill>
                  <a:schemeClr val="bg1"/>
                </a:solidFill>
              </a:rPr>
              <a:t>    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where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w</a:t>
            </a:r>
            <a:r>
              <a:rPr lang="en-US" sz="3200" baseline="-25000" dirty="0" smtClean="0">
                <a:solidFill>
                  <a:schemeClr val="bg1"/>
                </a:solidFill>
              </a:rPr>
              <a:t>MAP </a:t>
            </a:r>
            <a:r>
              <a:rPr lang="en-US" sz="3200" i="1" dirty="0" smtClean="0">
                <a:solidFill>
                  <a:schemeClr val="bg1"/>
                </a:solidFill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=</a:t>
            </a:r>
            <a:r>
              <a:rPr lang="en-US" sz="3200" dirty="0" smtClean="0">
                <a:solidFill>
                  <a:schemeClr val="bg1"/>
                </a:solidFill>
              </a:rPr>
              <a:t> argmax</a:t>
            </a:r>
            <a:r>
              <a:rPr lang="en-US" sz="3200" b="1" baseline="-25000" dirty="0" smtClean="0">
                <a:solidFill>
                  <a:schemeClr val="bg1"/>
                </a:solidFill>
                <a:sym typeface="Symbol"/>
              </a:rPr>
              <a:t>w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w</a:t>
            </a:r>
            <a:r>
              <a:rPr lang="en-US" sz="3200" dirty="0" smtClean="0">
                <a:solidFill>
                  <a:schemeClr val="bg1"/>
                </a:solidFill>
              </a:rPr>
              <a:t>)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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|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 x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,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w</a:t>
            </a:r>
            <a:r>
              <a:rPr lang="en-US" sz="3200" dirty="0" smtClean="0">
                <a:solidFill>
                  <a:schemeClr val="bg1"/>
                </a:solidFill>
              </a:rPr>
              <a:t>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Disc. Methods – Logistic Regression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>
              <a:spcBef>
                <a:spcPct val="0"/>
              </a:spcBef>
              <a:defRPr/>
            </a:pP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baseline="-25000" dirty="0" smtClean="0">
                <a:solidFill>
                  <a:schemeClr val="bg1"/>
                </a:solidFill>
              </a:rPr>
              <a:t>MAP </a:t>
            </a:r>
            <a:r>
              <a:rPr lang="en-US" sz="3200" i="1" dirty="0" smtClean="0">
                <a:solidFill>
                  <a:schemeClr val="bg1"/>
                </a:solidFill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=</a:t>
            </a:r>
            <a:r>
              <a:rPr lang="en-US" sz="3200" dirty="0" smtClean="0">
                <a:solidFill>
                  <a:schemeClr val="bg1"/>
                </a:solidFill>
              </a:rPr>
              <a:t> argmax</a:t>
            </a:r>
            <a:r>
              <a:rPr lang="en-US" sz="3200" b="1" baseline="-25000" dirty="0" smtClean="0">
                <a:solidFill>
                  <a:schemeClr val="bg1"/>
                </a:solidFill>
                <a:sym typeface="Symbol"/>
              </a:rPr>
              <a:t>w,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b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w</a:t>
            </a:r>
            <a:r>
              <a:rPr lang="en-US" sz="3200" dirty="0" smtClean="0">
                <a:solidFill>
                  <a:schemeClr val="bg1"/>
                </a:solidFill>
              </a:rPr>
              <a:t>)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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|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 x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,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w</a:t>
            </a:r>
            <a:r>
              <a:rPr lang="en-US" sz="3200" dirty="0" smtClean="0">
                <a:solidFill>
                  <a:schemeClr val="bg1"/>
                </a:solidFill>
              </a:rPr>
              <a:t>)</a:t>
            </a:r>
          </a:p>
          <a:p>
            <a:pPr>
              <a:spcBef>
                <a:spcPct val="0"/>
              </a:spcBef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Regularized Logistic Regression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Gaussian prior –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w</a:t>
            </a:r>
            <a:r>
              <a:rPr lang="en-US" sz="3200" dirty="0" smtClean="0">
                <a:solidFill>
                  <a:schemeClr val="bg1"/>
                </a:solidFill>
              </a:rPr>
              <a:t>) = exp( -½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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w</a:t>
            </a:r>
            <a:r>
              <a:rPr lang="en-US" sz="3200" i="1" baseline="30000" dirty="0" smtClean="0">
                <a:solidFill>
                  <a:schemeClr val="bg1"/>
                </a:solidFill>
                <a:sym typeface="Symbol"/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w</a:t>
            </a:r>
            <a:r>
              <a:rPr lang="en-US" sz="3200" dirty="0" smtClean="0">
                <a:solidFill>
                  <a:schemeClr val="bg1"/>
                </a:solidFill>
              </a:rPr>
              <a:t>)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smtClean="0">
                <a:solidFill>
                  <a:schemeClr val="bg1"/>
                </a:solidFill>
              </a:rPr>
              <a:t>Logistic likelihood–</a:t>
            </a:r>
            <a:endParaRPr lang="en-US" sz="3200" dirty="0" smtClean="0">
              <a:solidFill>
                <a:schemeClr val="bg1"/>
              </a:solidFill>
            </a:endParaRPr>
          </a:p>
          <a:p>
            <a:pPr lvl="3">
              <a:spcBef>
                <a:spcPct val="0"/>
              </a:spcBef>
              <a:defRPr/>
            </a:pP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|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 x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,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w</a:t>
            </a:r>
            <a:r>
              <a:rPr lang="en-US" sz="3200" dirty="0" smtClean="0">
                <a:solidFill>
                  <a:schemeClr val="bg1"/>
                </a:solidFill>
              </a:rPr>
              <a:t>) = 1 / (1 + exp(-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b</a:t>
            </a:r>
            <a:r>
              <a:rPr lang="en-US" sz="3200" dirty="0" smtClean="0">
                <a:solidFill>
                  <a:schemeClr val="bg1"/>
                </a:solidFill>
              </a:rPr>
              <a:t> + </a:t>
            </a:r>
            <a:r>
              <a:rPr lang="en-US" sz="3200" b="1" dirty="0" smtClean="0">
                <a:solidFill>
                  <a:schemeClr val="bg1"/>
                </a:solidFill>
              </a:rPr>
              <a:t>w</a:t>
            </a:r>
            <a:r>
              <a:rPr lang="en-US" sz="3200" i="1" baseline="30000" dirty="0" smtClean="0">
                <a:solidFill>
                  <a:schemeClr val="bg1"/>
                </a:solidFill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)))</a:t>
            </a:r>
          </a:p>
        </p:txBody>
      </p:sp>
      <p:pic>
        <p:nvPicPr>
          <p:cNvPr id="5" name="Picture 6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756288" y="4114753"/>
            <a:ext cx="3631423" cy="27235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Regularized Logistic Regression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>
              <a:spcBef>
                <a:spcPct val="0"/>
              </a:spcBef>
              <a:defRPr/>
            </a:pP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baseline="-25000" dirty="0" smtClean="0">
                <a:solidFill>
                  <a:schemeClr val="bg1"/>
                </a:solidFill>
              </a:rPr>
              <a:t>MAP </a:t>
            </a:r>
            <a:r>
              <a:rPr lang="en-US" sz="3200" i="1" dirty="0" smtClean="0">
                <a:solidFill>
                  <a:schemeClr val="bg1"/>
                </a:solidFill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=</a:t>
            </a:r>
            <a:r>
              <a:rPr lang="en-US" sz="3200" dirty="0" smtClean="0">
                <a:solidFill>
                  <a:schemeClr val="bg1"/>
                </a:solidFill>
              </a:rPr>
              <a:t> argmax</a:t>
            </a:r>
            <a:r>
              <a:rPr lang="en-US" sz="3200" b="1" baseline="-25000" dirty="0" smtClean="0">
                <a:solidFill>
                  <a:schemeClr val="bg1"/>
                </a:solidFill>
                <a:sym typeface="Symbol"/>
              </a:rPr>
              <a:t>w,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b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w</a:t>
            </a:r>
            <a:r>
              <a:rPr lang="en-US" sz="3200" dirty="0" smtClean="0">
                <a:solidFill>
                  <a:schemeClr val="bg1"/>
                </a:solidFill>
              </a:rPr>
              <a:t>)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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|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 x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,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w</a:t>
            </a:r>
            <a:r>
              <a:rPr lang="en-US" sz="3200" dirty="0" smtClean="0">
                <a:solidFill>
                  <a:schemeClr val="bg1"/>
                </a:solidFill>
              </a:rPr>
              <a:t>)</a:t>
            </a:r>
          </a:p>
          <a:p>
            <a:pPr>
              <a:spcBef>
                <a:spcPct val="0"/>
              </a:spcBef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	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=</a:t>
            </a:r>
            <a:r>
              <a:rPr lang="en-US" sz="3200" dirty="0" smtClean="0">
                <a:solidFill>
                  <a:schemeClr val="bg1"/>
                </a:solidFill>
              </a:rPr>
              <a:t> argmin</a:t>
            </a:r>
            <a:r>
              <a:rPr lang="en-US" sz="3200" b="1" baseline="-25000" dirty="0" smtClean="0">
                <a:solidFill>
                  <a:schemeClr val="bg1"/>
                </a:solidFill>
                <a:sym typeface="Symbol"/>
              </a:rPr>
              <a:t>w,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b</a:t>
            </a:r>
            <a:r>
              <a:rPr lang="en-US" sz="3200" dirty="0" smtClean="0">
                <a:solidFill>
                  <a:schemeClr val="bg1"/>
                </a:solidFill>
              </a:rPr>
              <a:t>  ½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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w</a:t>
            </a:r>
            <a:r>
              <a:rPr lang="en-US" sz="3200" i="1" baseline="30000" dirty="0" smtClean="0">
                <a:solidFill>
                  <a:schemeClr val="bg1"/>
                </a:solidFill>
                <a:sym typeface="Symbol"/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w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dirty="0" smtClean="0">
                <a:solidFill>
                  <a:schemeClr val="bg1"/>
                </a:solidFill>
              </a:rPr>
              <a:t>+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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 log(1+exp(-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b</a:t>
            </a:r>
            <a:r>
              <a:rPr lang="en-US" sz="3200" dirty="0" smtClean="0">
                <a:solidFill>
                  <a:schemeClr val="bg1"/>
                </a:solidFill>
              </a:rPr>
              <a:t>+</a:t>
            </a:r>
            <a:r>
              <a:rPr lang="en-US" sz="3200" b="1" dirty="0" smtClean="0">
                <a:solidFill>
                  <a:schemeClr val="bg1"/>
                </a:solidFill>
              </a:rPr>
              <a:t>w</a:t>
            </a:r>
            <a:r>
              <a:rPr lang="en-US" sz="3200" i="1" baseline="30000" dirty="0" smtClean="0">
                <a:solidFill>
                  <a:schemeClr val="bg1"/>
                </a:solidFill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)))</a:t>
            </a:r>
          </a:p>
          <a:p>
            <a:pPr>
              <a:spcBef>
                <a:spcPct val="0"/>
              </a:spcBef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Bad news: No closed form solution for </a:t>
            </a:r>
            <a:r>
              <a:rPr lang="en-US" sz="3200" b="1" dirty="0" smtClean="0">
                <a:solidFill>
                  <a:schemeClr val="bg1"/>
                </a:solidFill>
              </a:rPr>
              <a:t>w</a:t>
            </a:r>
            <a:r>
              <a:rPr lang="en-US" sz="3200" dirty="0" smtClean="0">
                <a:solidFill>
                  <a:schemeClr val="bg1"/>
                </a:solidFill>
              </a:rPr>
              <a:t> and </a:t>
            </a:r>
            <a:r>
              <a:rPr lang="en-US" sz="3200" i="1" dirty="0" smtClean="0">
                <a:solidFill>
                  <a:schemeClr val="bg1"/>
                </a:solidFill>
              </a:rPr>
              <a:t>b</a:t>
            </a: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Good news: We have to minimize a convex function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We can obtain the global optimum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The function is smooth</a:t>
            </a:r>
          </a:p>
          <a:p>
            <a:pPr>
              <a:spcBef>
                <a:spcPct val="0"/>
              </a:spcBef>
              <a:defRPr/>
            </a:pPr>
            <a:endParaRPr lang="en-US" sz="2000" dirty="0" smtClean="0">
              <a:solidFill>
                <a:srgbClr val="FFFF00"/>
              </a:solidFill>
            </a:endParaRPr>
          </a:p>
          <a:p>
            <a:pPr>
              <a:spcBef>
                <a:spcPct val="0"/>
              </a:spcBef>
              <a:defRPr/>
            </a:pPr>
            <a:endParaRPr lang="en-US" sz="2000" dirty="0" smtClean="0">
              <a:solidFill>
                <a:srgbClr val="FFFF00"/>
              </a:solidFill>
            </a:endParaRPr>
          </a:p>
          <a:p>
            <a:pPr>
              <a:spcBef>
                <a:spcPct val="0"/>
              </a:spcBef>
              <a:defRPr/>
            </a:pPr>
            <a:endParaRPr lang="en-US" sz="2000" dirty="0" smtClean="0">
              <a:solidFill>
                <a:srgbClr val="FFFF00"/>
              </a:solidFill>
            </a:endParaRPr>
          </a:p>
          <a:p>
            <a:pPr>
              <a:spcBef>
                <a:spcPct val="0"/>
              </a:spcBef>
              <a:defRPr/>
            </a:pPr>
            <a:r>
              <a:rPr lang="en-US" sz="2000" dirty="0" smtClean="0">
                <a:solidFill>
                  <a:srgbClr val="FFFF00"/>
                </a:solidFill>
              </a:rPr>
              <a:t>Tom Minka, “</a:t>
            </a:r>
            <a:r>
              <a:rPr lang="en-IN" sz="2000" dirty="0" smtClean="0">
                <a:solidFill>
                  <a:srgbClr val="FFFF00"/>
                </a:solidFill>
                <a:hlinkClick r:id="rId2"/>
              </a:rPr>
              <a:t>A comparison of numerical optimizers for LR</a:t>
            </a:r>
            <a:r>
              <a:rPr lang="en-US" sz="2000" dirty="0" smtClean="0">
                <a:solidFill>
                  <a:srgbClr val="FFFF00"/>
                </a:solidFill>
              </a:rPr>
              <a:t>” (</a:t>
            </a:r>
            <a:r>
              <a:rPr lang="en-US" sz="2000" dirty="0" smtClean="0">
                <a:solidFill>
                  <a:srgbClr val="FFFF00"/>
                </a:solidFill>
                <a:hlinkClick r:id="rId3"/>
              </a:rPr>
              <a:t>Matlab code</a:t>
            </a:r>
            <a:r>
              <a:rPr lang="en-US" sz="2000" dirty="0" smtClean="0">
                <a:solidFill>
                  <a:srgbClr val="FFFF00"/>
                </a:solidFill>
              </a:rPr>
              <a:t>)</a:t>
            </a:r>
          </a:p>
          <a:p>
            <a:pPr>
              <a:spcBef>
                <a:spcPct val="0"/>
              </a:spcBef>
              <a:defRPr/>
            </a:pPr>
            <a:r>
              <a:rPr lang="en-US" sz="2000" dirty="0" smtClean="0">
                <a:solidFill>
                  <a:srgbClr val="FFFF00"/>
                </a:solidFill>
              </a:rPr>
              <a:t>Keerthi </a:t>
            </a:r>
            <a:r>
              <a:rPr lang="en-US" sz="2000" i="1" dirty="0" smtClean="0">
                <a:solidFill>
                  <a:srgbClr val="FFFF00"/>
                </a:solidFill>
              </a:rPr>
              <a:t>et al</a:t>
            </a:r>
            <a:r>
              <a:rPr lang="en-US" sz="2000" dirty="0" smtClean="0">
                <a:solidFill>
                  <a:srgbClr val="FFFF00"/>
                </a:solidFill>
              </a:rPr>
              <a:t>., “</a:t>
            </a:r>
            <a:r>
              <a:rPr lang="en-US" sz="2000" dirty="0" smtClean="0">
                <a:solidFill>
                  <a:srgbClr val="FFFF00"/>
                </a:solidFill>
                <a:hlinkClick r:id="rId4"/>
              </a:rPr>
              <a:t>A Fast Dual Algorithm for Kernel Logistic Regression</a:t>
            </a:r>
            <a:r>
              <a:rPr lang="en-US" sz="2000" dirty="0" smtClean="0">
                <a:solidFill>
                  <a:srgbClr val="FFFF00"/>
                </a:solidFill>
              </a:rPr>
              <a:t>”, ML 05</a:t>
            </a:r>
          </a:p>
          <a:p>
            <a:pPr>
              <a:spcBef>
                <a:spcPct val="0"/>
              </a:spcBef>
              <a:defRPr/>
            </a:pPr>
            <a:r>
              <a:rPr lang="en-US" sz="2000" dirty="0" smtClean="0">
                <a:solidFill>
                  <a:srgbClr val="FFFF00"/>
                </a:solidFill>
              </a:rPr>
              <a:t>Andrew and Gao, “</a:t>
            </a:r>
            <a:r>
              <a:rPr lang="en-US" sz="2000" dirty="0" smtClean="0">
                <a:solidFill>
                  <a:srgbClr val="FFFF00"/>
                </a:solidFill>
                <a:hlinkClick r:id="rId5"/>
              </a:rPr>
              <a:t>OWL-QN</a:t>
            </a:r>
            <a:r>
              <a:rPr lang="en-US" sz="2000" dirty="0" smtClean="0">
                <a:solidFill>
                  <a:srgbClr val="FFFF00"/>
                </a:solidFill>
              </a:rPr>
              <a:t>” ICML 07</a:t>
            </a:r>
          </a:p>
          <a:p>
            <a:pPr>
              <a:spcBef>
                <a:spcPct val="0"/>
              </a:spcBef>
              <a:defRPr/>
            </a:pPr>
            <a:r>
              <a:rPr lang="en-US" sz="2000" dirty="0" smtClean="0">
                <a:solidFill>
                  <a:srgbClr val="FFFF00"/>
                </a:solidFill>
              </a:rPr>
              <a:t>Krishnapuram  </a:t>
            </a:r>
            <a:r>
              <a:rPr lang="en-US" sz="2000" i="1" dirty="0" smtClean="0">
                <a:solidFill>
                  <a:srgbClr val="FFFF00"/>
                </a:solidFill>
              </a:rPr>
              <a:t>et al</a:t>
            </a:r>
            <a:r>
              <a:rPr lang="en-US" sz="2000" dirty="0" smtClean="0">
                <a:solidFill>
                  <a:srgbClr val="FFFF00"/>
                </a:solidFill>
              </a:rPr>
              <a:t>., “</a:t>
            </a:r>
            <a:r>
              <a:rPr lang="en-US" sz="2000" dirty="0" smtClean="0">
                <a:solidFill>
                  <a:srgbClr val="FFFF00"/>
                </a:solidFill>
                <a:hlinkClick r:id="rId6"/>
              </a:rPr>
              <a:t>SMLR</a:t>
            </a:r>
            <a:r>
              <a:rPr lang="en-US" sz="2000" dirty="0" smtClean="0">
                <a:solidFill>
                  <a:srgbClr val="FFFF00"/>
                </a:solidFill>
              </a:rPr>
              <a:t>” PAMI 05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Regularized Logistic Regression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>
              <a:spcBef>
                <a:spcPct val="0"/>
              </a:spcBef>
              <a:defRPr/>
            </a:pPr>
            <a:endParaRPr lang="en-US" sz="2000" dirty="0" smtClean="0">
              <a:solidFill>
                <a:srgbClr val="FFFF00"/>
              </a:solidFill>
            </a:endParaRPr>
          </a:p>
          <a:p>
            <a:pPr>
              <a:spcBef>
                <a:spcPct val="0"/>
              </a:spcBef>
              <a:defRPr/>
            </a:pPr>
            <a:endParaRPr lang="en-US" sz="2000" dirty="0" smtClean="0">
              <a:solidFill>
                <a:srgbClr val="FFFF00"/>
              </a:solidFill>
            </a:endParaRPr>
          </a:p>
          <a:p>
            <a:pPr>
              <a:spcBef>
                <a:spcPct val="0"/>
              </a:spcBef>
              <a:defRPr/>
            </a:pPr>
            <a:endParaRPr lang="en-US" sz="2000" dirty="0" smtClean="0">
              <a:solidFill>
                <a:srgbClr val="FFFF00"/>
              </a:solidFill>
            </a:endParaRPr>
          </a:p>
          <a:p>
            <a:pPr>
              <a:spcBef>
                <a:spcPct val="0"/>
              </a:spcBef>
              <a:defRPr/>
            </a:pPr>
            <a:endParaRPr lang="en-US" sz="2000" dirty="0" smtClean="0">
              <a:solidFill>
                <a:srgbClr val="FFFF00"/>
              </a:solidFill>
            </a:endParaRPr>
          </a:p>
          <a:p>
            <a:pPr>
              <a:spcBef>
                <a:spcPct val="0"/>
              </a:spcBef>
              <a:defRPr/>
            </a:pPr>
            <a:endParaRPr lang="en-US" sz="2000" dirty="0" smtClean="0">
              <a:solidFill>
                <a:srgbClr val="FFFF00"/>
              </a:solidFill>
            </a:endParaRPr>
          </a:p>
          <a:p>
            <a:pPr>
              <a:spcBef>
                <a:spcPct val="0"/>
              </a:spcBef>
              <a:defRPr/>
            </a:pPr>
            <a:endParaRPr lang="en-US" sz="2000" dirty="0" smtClean="0">
              <a:solidFill>
                <a:srgbClr val="FFFF00"/>
              </a:solidFill>
            </a:endParaRPr>
          </a:p>
          <a:p>
            <a:pPr>
              <a:spcBef>
                <a:spcPct val="0"/>
              </a:spcBef>
              <a:defRPr/>
            </a:pPr>
            <a:endParaRPr lang="en-US" sz="2000" dirty="0" smtClean="0">
              <a:solidFill>
                <a:srgbClr val="FFFF00"/>
              </a:solidFill>
            </a:endParaRPr>
          </a:p>
          <a:p>
            <a:pPr>
              <a:spcBef>
                <a:spcPct val="0"/>
              </a:spcBef>
              <a:defRPr/>
            </a:pPr>
            <a:endParaRPr lang="en-US" sz="2000" dirty="0" smtClean="0">
              <a:solidFill>
                <a:srgbClr val="FFFF00"/>
              </a:solidFill>
            </a:endParaRPr>
          </a:p>
          <a:p>
            <a:pPr>
              <a:spcBef>
                <a:spcPct val="0"/>
              </a:spcBef>
              <a:defRPr/>
            </a:pPr>
            <a:endParaRPr lang="en-US" sz="2000" dirty="0" smtClean="0">
              <a:solidFill>
                <a:srgbClr val="FFFF00"/>
              </a:solidFill>
            </a:endParaRPr>
          </a:p>
          <a:p>
            <a:pPr>
              <a:spcBef>
                <a:spcPct val="0"/>
              </a:spcBef>
              <a:defRPr/>
            </a:pPr>
            <a:endParaRPr lang="en-US" sz="2000" dirty="0" smtClean="0">
              <a:solidFill>
                <a:srgbClr val="FFFF00"/>
              </a:solidFill>
            </a:endParaRPr>
          </a:p>
          <a:p>
            <a:pPr>
              <a:spcBef>
                <a:spcPct val="0"/>
              </a:spcBef>
              <a:defRPr/>
            </a:pPr>
            <a:endParaRPr lang="en-US" sz="2000" dirty="0" smtClean="0">
              <a:solidFill>
                <a:srgbClr val="FFFF00"/>
              </a:solidFill>
            </a:endParaRPr>
          </a:p>
          <a:p>
            <a:pPr>
              <a:spcBef>
                <a:spcPct val="0"/>
              </a:spcBef>
              <a:defRPr/>
            </a:pPr>
            <a:endParaRPr lang="en-US" sz="2000" dirty="0" smtClean="0">
              <a:solidFill>
                <a:srgbClr val="FFFF00"/>
              </a:solidFill>
            </a:endParaRPr>
          </a:p>
          <a:p>
            <a:pPr>
              <a:spcBef>
                <a:spcPct val="0"/>
              </a:spcBef>
              <a:defRPr/>
            </a:pPr>
            <a:endParaRPr lang="en-US" sz="2000" dirty="0" smtClean="0">
              <a:solidFill>
                <a:srgbClr val="FFFF00"/>
              </a:solidFill>
            </a:endParaRPr>
          </a:p>
          <a:p>
            <a:pPr>
              <a:spcBef>
                <a:spcPct val="0"/>
              </a:spcBef>
              <a:defRPr/>
            </a:pPr>
            <a:endParaRPr lang="en-US" sz="2000" dirty="0" smtClean="0">
              <a:solidFill>
                <a:srgbClr val="FFFF00"/>
              </a:solidFill>
            </a:endParaRPr>
          </a:p>
          <a:p>
            <a:pPr>
              <a:spcBef>
                <a:spcPct val="0"/>
              </a:spcBef>
              <a:defRPr/>
            </a:pPr>
            <a:endParaRPr lang="en-US" sz="2000" dirty="0" smtClean="0">
              <a:solidFill>
                <a:srgbClr val="FFFF00"/>
              </a:solidFill>
            </a:endParaRPr>
          </a:p>
          <a:p>
            <a:pPr>
              <a:spcBef>
                <a:spcPct val="0"/>
              </a:spcBef>
              <a:defRPr/>
            </a:pPr>
            <a:endParaRPr lang="en-US" sz="2000" dirty="0" smtClean="0">
              <a:solidFill>
                <a:srgbClr val="FFFF00"/>
              </a:solidFill>
            </a:endParaRPr>
          </a:p>
          <a:p>
            <a:pPr>
              <a:spcBef>
                <a:spcPct val="0"/>
              </a:spcBef>
              <a:defRPr/>
            </a:pPr>
            <a:endParaRPr lang="en-US" sz="2000" dirty="0" smtClean="0">
              <a:solidFill>
                <a:srgbClr val="FFFF00"/>
              </a:solidFill>
            </a:endParaRPr>
          </a:p>
          <a:p>
            <a:pPr>
              <a:spcBef>
                <a:spcPct val="0"/>
              </a:spcBef>
              <a:defRPr/>
            </a:pPr>
            <a:r>
              <a:rPr lang="en-US" sz="2000" dirty="0" smtClean="0">
                <a:solidFill>
                  <a:srgbClr val="FFFF00"/>
                </a:solidFill>
              </a:rPr>
              <a:t>Zhu &amp; Hastie, “</a:t>
            </a:r>
            <a:r>
              <a:rPr lang="en-IN" sz="2000" dirty="0" smtClean="0">
                <a:solidFill>
                  <a:srgbClr val="FFFF00"/>
                </a:solidFill>
                <a:hlinkClick r:id="rId2"/>
              </a:rPr>
              <a:t>KLR and the Import Vector Machine</a:t>
            </a:r>
            <a:r>
              <a:rPr lang="en-US" sz="2000" dirty="0" smtClean="0">
                <a:solidFill>
                  <a:srgbClr val="FFFF00"/>
                </a:solidFill>
              </a:rPr>
              <a:t>”, NIPS 01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109374" y="1235456"/>
            <a:ext cx="6925253" cy="51939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Regularized Logistic Regression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>
              <a:spcBef>
                <a:spcPct val="0"/>
              </a:spcBef>
              <a:defRPr/>
            </a:pPr>
            <a:endParaRPr lang="en-US" sz="2000" dirty="0" smtClean="0">
              <a:solidFill>
                <a:srgbClr val="FFFF00"/>
              </a:solidFill>
            </a:endParaRPr>
          </a:p>
          <a:p>
            <a:pPr>
              <a:spcBef>
                <a:spcPct val="0"/>
              </a:spcBef>
              <a:defRPr/>
            </a:pPr>
            <a:endParaRPr lang="en-US" sz="2000" dirty="0" smtClean="0">
              <a:solidFill>
                <a:srgbClr val="FFFF00"/>
              </a:solidFill>
            </a:endParaRPr>
          </a:p>
          <a:p>
            <a:pPr>
              <a:spcBef>
                <a:spcPct val="0"/>
              </a:spcBef>
              <a:defRPr/>
            </a:pPr>
            <a:endParaRPr lang="en-US" sz="2000" dirty="0" smtClean="0">
              <a:solidFill>
                <a:srgbClr val="FFFF00"/>
              </a:solidFill>
            </a:endParaRPr>
          </a:p>
          <a:p>
            <a:pPr>
              <a:spcBef>
                <a:spcPct val="0"/>
              </a:spcBef>
              <a:defRPr/>
            </a:pPr>
            <a:endParaRPr lang="en-US" sz="2000" dirty="0" smtClean="0">
              <a:solidFill>
                <a:srgbClr val="FFFF00"/>
              </a:solidFill>
            </a:endParaRPr>
          </a:p>
          <a:p>
            <a:pPr>
              <a:spcBef>
                <a:spcPct val="0"/>
              </a:spcBef>
              <a:defRPr/>
            </a:pPr>
            <a:endParaRPr lang="en-US" sz="2000" dirty="0" smtClean="0">
              <a:solidFill>
                <a:srgbClr val="FFFF00"/>
              </a:solidFill>
            </a:endParaRPr>
          </a:p>
          <a:p>
            <a:pPr>
              <a:spcBef>
                <a:spcPct val="0"/>
              </a:spcBef>
              <a:defRPr/>
            </a:pPr>
            <a:endParaRPr lang="en-US" sz="2000" dirty="0" smtClean="0">
              <a:solidFill>
                <a:srgbClr val="FFFF00"/>
              </a:solidFill>
            </a:endParaRPr>
          </a:p>
          <a:p>
            <a:pPr>
              <a:spcBef>
                <a:spcPct val="0"/>
              </a:spcBef>
              <a:defRPr/>
            </a:pPr>
            <a:endParaRPr lang="en-US" sz="2000" dirty="0" smtClean="0">
              <a:solidFill>
                <a:srgbClr val="FFFF00"/>
              </a:solidFill>
            </a:endParaRPr>
          </a:p>
          <a:p>
            <a:pPr>
              <a:spcBef>
                <a:spcPct val="0"/>
              </a:spcBef>
              <a:defRPr/>
            </a:pPr>
            <a:endParaRPr lang="en-US" sz="2000" dirty="0" smtClean="0">
              <a:solidFill>
                <a:srgbClr val="FFFF00"/>
              </a:solidFill>
            </a:endParaRPr>
          </a:p>
          <a:p>
            <a:pPr>
              <a:spcBef>
                <a:spcPct val="0"/>
              </a:spcBef>
              <a:defRPr/>
            </a:pPr>
            <a:endParaRPr lang="en-US" sz="2000" dirty="0" smtClean="0">
              <a:solidFill>
                <a:srgbClr val="FFFF00"/>
              </a:solidFill>
            </a:endParaRPr>
          </a:p>
          <a:p>
            <a:pPr>
              <a:spcBef>
                <a:spcPct val="0"/>
              </a:spcBef>
              <a:defRPr/>
            </a:pPr>
            <a:endParaRPr lang="en-US" sz="2000" dirty="0" smtClean="0">
              <a:solidFill>
                <a:srgbClr val="FFFF00"/>
              </a:solidFill>
            </a:endParaRPr>
          </a:p>
          <a:p>
            <a:pPr>
              <a:spcBef>
                <a:spcPct val="0"/>
              </a:spcBef>
              <a:defRPr/>
            </a:pPr>
            <a:endParaRPr lang="en-US" sz="2000" dirty="0" smtClean="0">
              <a:solidFill>
                <a:srgbClr val="FFFF00"/>
              </a:solidFill>
            </a:endParaRPr>
          </a:p>
          <a:p>
            <a:pPr>
              <a:spcBef>
                <a:spcPct val="0"/>
              </a:spcBef>
              <a:defRPr/>
            </a:pPr>
            <a:endParaRPr lang="en-US" sz="2000" dirty="0" smtClean="0">
              <a:solidFill>
                <a:srgbClr val="FFFF00"/>
              </a:solidFill>
            </a:endParaRPr>
          </a:p>
          <a:p>
            <a:pPr>
              <a:spcBef>
                <a:spcPct val="0"/>
              </a:spcBef>
              <a:defRPr/>
            </a:pPr>
            <a:endParaRPr lang="en-US" sz="2000" dirty="0" smtClean="0">
              <a:solidFill>
                <a:srgbClr val="FFFF00"/>
              </a:solidFill>
            </a:endParaRPr>
          </a:p>
          <a:p>
            <a:pPr>
              <a:spcBef>
                <a:spcPct val="0"/>
              </a:spcBef>
              <a:defRPr/>
            </a:pPr>
            <a:endParaRPr lang="en-US" sz="2000" dirty="0" smtClean="0">
              <a:solidFill>
                <a:srgbClr val="FFFF00"/>
              </a:solidFill>
            </a:endParaRPr>
          </a:p>
          <a:p>
            <a:pPr>
              <a:spcBef>
                <a:spcPct val="0"/>
              </a:spcBef>
              <a:defRPr/>
            </a:pPr>
            <a:endParaRPr lang="en-US" sz="2000" dirty="0" smtClean="0">
              <a:solidFill>
                <a:srgbClr val="FFFF00"/>
              </a:solidFill>
            </a:endParaRPr>
          </a:p>
          <a:p>
            <a:pPr>
              <a:spcBef>
                <a:spcPct val="0"/>
              </a:spcBef>
              <a:defRPr/>
            </a:pPr>
            <a:endParaRPr lang="en-US" sz="2000" dirty="0" smtClean="0">
              <a:solidFill>
                <a:srgbClr val="FFFF00"/>
              </a:solidFill>
            </a:endParaRPr>
          </a:p>
          <a:p>
            <a:pPr>
              <a:spcBef>
                <a:spcPct val="0"/>
              </a:spcBef>
              <a:defRPr/>
            </a:pPr>
            <a:endParaRPr lang="en-US" sz="2000" dirty="0" smtClean="0">
              <a:solidFill>
                <a:srgbClr val="FFFF00"/>
              </a:solidFill>
            </a:endParaRPr>
          </a:p>
          <a:p>
            <a:pPr>
              <a:spcBef>
                <a:spcPct val="0"/>
              </a:spcBef>
              <a:defRPr/>
            </a:pPr>
            <a:r>
              <a:rPr lang="en-US" sz="2000" dirty="0" smtClean="0">
                <a:solidFill>
                  <a:srgbClr val="FFFF00"/>
                </a:solidFill>
              </a:rPr>
              <a:t>Zhu &amp; Hastie, “</a:t>
            </a:r>
            <a:r>
              <a:rPr lang="en-IN" sz="2000" dirty="0" smtClean="0">
                <a:solidFill>
                  <a:srgbClr val="FFFF00"/>
                </a:solidFill>
                <a:hlinkClick r:id="rId2"/>
              </a:rPr>
              <a:t>KLR and the Import Vector Machine</a:t>
            </a:r>
            <a:r>
              <a:rPr lang="en-US" sz="2000" dirty="0" smtClean="0">
                <a:solidFill>
                  <a:srgbClr val="FFFF00"/>
                </a:solidFill>
              </a:rPr>
              <a:t>”, NIPS 01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119241" y="1235456"/>
            <a:ext cx="6905518" cy="519446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Naïve Bayes versus Logistic Regression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pic>
        <p:nvPicPr>
          <p:cNvPr id="3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34477" y="1431925"/>
            <a:ext cx="7475046" cy="56228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Naïve Bayes versus Logistic Regression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34477" y="1431925"/>
            <a:ext cx="7475046" cy="56228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Naïve Bayes versus Logistic Regression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34477" y="1431925"/>
            <a:ext cx="7475046" cy="56228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90464"/>
            <a:ext cx="77724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Regression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pic>
        <p:nvPicPr>
          <p:cNvPr id="3074" name="Picture 2" descr="http://missmalini.files.wordpress.com/2009/03/madhubala09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428992" y="1285860"/>
            <a:ext cx="2286016" cy="3411879"/>
          </a:xfrm>
          <a:prstGeom prst="rect">
            <a:avLst/>
          </a:prstGeom>
          <a:noFill/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214282" y="5072074"/>
            <a:ext cx="8929718" cy="157163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How beautiful is this person on a continuous scale of 1 to 10? 9.99?</a:t>
            </a:r>
            <a:endParaRPr kumimoji="0" lang="en-US" sz="3200" b="0" i="0" u="none" strike="noStrike" kern="1200" cap="none" spc="0" normalizeH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Convex Functions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Convex  </a:t>
            </a:r>
            <a:r>
              <a:rPr lang="en-US" sz="3200" i="1" dirty="0" smtClean="0">
                <a:solidFill>
                  <a:schemeClr val="bg1"/>
                </a:solidFill>
              </a:rPr>
              <a:t>f</a:t>
            </a:r>
            <a:r>
              <a:rPr lang="en-US" sz="3200" dirty="0" smtClean="0">
                <a:solidFill>
                  <a:schemeClr val="bg1"/>
                </a:solidFill>
              </a:rPr>
              <a:t> : </a:t>
            </a:r>
            <a:r>
              <a:rPr lang="en-US" sz="3200" i="1" dirty="0" smtClean="0">
                <a:solidFill>
                  <a:schemeClr val="bg1"/>
                </a:solidFill>
              </a:rPr>
              <a:t>f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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baseline="-25000" dirty="0" smtClean="0">
                <a:solidFill>
                  <a:schemeClr val="bg1"/>
                </a:solidFill>
              </a:rPr>
              <a:t>1</a:t>
            </a:r>
            <a:r>
              <a:rPr lang="en-US" sz="3200" dirty="0" smtClean="0">
                <a:solidFill>
                  <a:schemeClr val="bg1"/>
                </a:solidFill>
              </a:rPr>
              <a:t> + (1-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 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)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baseline="-25000" dirty="0" smtClean="0">
                <a:solidFill>
                  <a:schemeClr val="bg1"/>
                </a:solidFill>
              </a:rPr>
              <a:t>2</a:t>
            </a:r>
            <a:r>
              <a:rPr lang="en-US" sz="3200" dirty="0" smtClean="0">
                <a:solidFill>
                  <a:schemeClr val="bg1"/>
                </a:solidFill>
              </a:rPr>
              <a:t>)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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 </a:t>
            </a:r>
            <a:r>
              <a:rPr lang="en-US" sz="3200" i="1" dirty="0" smtClean="0">
                <a:solidFill>
                  <a:schemeClr val="bg1"/>
                </a:solidFill>
              </a:rPr>
              <a:t>f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baseline="-25000" dirty="0" smtClean="0">
                <a:solidFill>
                  <a:schemeClr val="bg1"/>
                </a:solidFill>
              </a:rPr>
              <a:t>1</a:t>
            </a:r>
            <a:r>
              <a:rPr lang="en-US" sz="3200" dirty="0" smtClean="0">
                <a:solidFill>
                  <a:schemeClr val="bg1"/>
                </a:solidFill>
              </a:rPr>
              <a:t>) + (1-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 </a:t>
            </a:r>
            <a:r>
              <a:rPr lang="en-US" sz="3200" dirty="0" smtClean="0">
                <a:solidFill>
                  <a:schemeClr val="bg1"/>
                </a:solidFill>
              </a:rPr>
              <a:t>)</a:t>
            </a:r>
            <a:r>
              <a:rPr lang="en-US" sz="3200" i="1" dirty="0" smtClean="0">
                <a:solidFill>
                  <a:schemeClr val="bg1"/>
                </a:solidFill>
              </a:rPr>
              <a:t>f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baseline="-25000" dirty="0" smtClean="0">
                <a:solidFill>
                  <a:schemeClr val="bg1"/>
                </a:solidFill>
              </a:rPr>
              <a:t>2</a:t>
            </a:r>
            <a:r>
              <a:rPr lang="en-US" sz="3200" dirty="0" smtClean="0">
                <a:solidFill>
                  <a:schemeClr val="bg1"/>
                </a:solidFill>
              </a:rPr>
              <a:t>)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The Hessian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</a:t>
            </a:r>
            <a:r>
              <a:rPr lang="en-US" sz="3200" baseline="30000" dirty="0" smtClean="0">
                <a:solidFill>
                  <a:schemeClr val="bg1"/>
                </a:solidFill>
              </a:rPr>
              <a:t>2</a:t>
            </a:r>
            <a:r>
              <a:rPr lang="en-US" sz="3200" i="1" dirty="0" smtClean="0">
                <a:solidFill>
                  <a:schemeClr val="bg1"/>
                </a:solidFill>
              </a:rPr>
              <a:t>f </a:t>
            </a:r>
            <a:r>
              <a:rPr lang="en-US" sz="3200" dirty="0" smtClean="0">
                <a:solidFill>
                  <a:schemeClr val="bg1"/>
                </a:solidFill>
              </a:rPr>
              <a:t> is always positive semi-definite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The tangent is always a lower bound to </a:t>
            </a:r>
            <a:r>
              <a:rPr lang="en-US" sz="3200" i="1" dirty="0" smtClean="0">
                <a:solidFill>
                  <a:schemeClr val="bg1"/>
                </a:solidFill>
              </a:rPr>
              <a:t>f</a:t>
            </a:r>
          </a:p>
        </p:txBody>
      </p:sp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905000" y="928670"/>
            <a:ext cx="5334000" cy="4000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Gradient Descent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Iteration : 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n</a:t>
            </a:r>
            <a:r>
              <a:rPr lang="en-US" sz="3200" baseline="-25000" dirty="0" smtClean="0">
                <a:solidFill>
                  <a:schemeClr val="bg1"/>
                </a:solidFill>
              </a:rPr>
              <a:t>+1</a:t>
            </a:r>
            <a:r>
              <a:rPr lang="en-US" sz="3200" dirty="0" smtClean="0">
                <a:solidFill>
                  <a:schemeClr val="bg1"/>
                </a:solidFill>
              </a:rPr>
              <a:t> = 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n</a:t>
            </a:r>
            <a:r>
              <a:rPr lang="en-US" sz="3200" dirty="0" smtClean="0">
                <a:solidFill>
                  <a:schemeClr val="bg1"/>
                </a:solidFill>
              </a:rPr>
              <a:t> -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 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n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</a:t>
            </a:r>
            <a:r>
              <a:rPr lang="en-US" sz="3200" i="1" dirty="0" smtClean="0">
                <a:solidFill>
                  <a:schemeClr val="bg1"/>
                </a:solidFill>
              </a:rPr>
              <a:t>f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n</a:t>
            </a:r>
            <a:r>
              <a:rPr lang="en-US" sz="3200" dirty="0" smtClean="0">
                <a:solidFill>
                  <a:schemeClr val="bg1"/>
                </a:solidFill>
              </a:rPr>
              <a:t>)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Step size selection : Armijo rule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Stopping criterion : Change in </a:t>
            </a:r>
            <a:r>
              <a:rPr lang="en-US" sz="3200" i="1" dirty="0" smtClean="0">
                <a:solidFill>
                  <a:schemeClr val="bg1"/>
                </a:solidFill>
              </a:rPr>
              <a:t>f </a:t>
            </a:r>
            <a:r>
              <a:rPr lang="en-US" sz="3200" dirty="0" smtClean="0">
                <a:solidFill>
                  <a:schemeClr val="bg1"/>
                </a:solidFill>
              </a:rPr>
              <a:t>is “miniscule”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905000" y="928670"/>
            <a:ext cx="5334000" cy="4000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Gradient Descent – Logistic Regression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>
              <a:spcBef>
                <a:spcPct val="0"/>
              </a:spcBef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(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w</a:t>
            </a:r>
            <a:r>
              <a:rPr lang="en-US" sz="3200" dirty="0" smtClean="0">
                <a:solidFill>
                  <a:schemeClr val="bg1"/>
                </a:solidFill>
              </a:rPr>
              <a:t>, </a:t>
            </a:r>
            <a:r>
              <a:rPr lang="en-US" sz="3200" i="1" dirty="0" smtClean="0">
                <a:solidFill>
                  <a:schemeClr val="bg1"/>
                </a:solidFill>
              </a:rPr>
              <a:t>b</a:t>
            </a:r>
            <a:r>
              <a:rPr lang="en-US" sz="3200" dirty="0" smtClean="0">
                <a:solidFill>
                  <a:schemeClr val="bg1"/>
                </a:solidFill>
              </a:rPr>
              <a:t>)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=</a:t>
            </a:r>
            <a:r>
              <a:rPr lang="en-US" sz="3200" dirty="0" smtClean="0">
                <a:solidFill>
                  <a:schemeClr val="bg1"/>
                </a:solidFill>
              </a:rPr>
              <a:t> ½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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w</a:t>
            </a:r>
            <a:r>
              <a:rPr lang="en-US" sz="3200" i="1" baseline="30000" dirty="0" smtClean="0">
                <a:solidFill>
                  <a:schemeClr val="bg1"/>
                </a:solidFill>
                <a:sym typeface="Symbol"/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w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dirty="0" smtClean="0">
                <a:solidFill>
                  <a:schemeClr val="bg1"/>
                </a:solidFill>
              </a:rPr>
              <a:t>+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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 log(1+exp(-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b</a:t>
            </a:r>
            <a:r>
              <a:rPr lang="en-US" sz="3200" dirty="0" smtClean="0">
                <a:solidFill>
                  <a:schemeClr val="bg1"/>
                </a:solidFill>
              </a:rPr>
              <a:t>+</a:t>
            </a:r>
            <a:r>
              <a:rPr lang="en-US" sz="3200" b="1" dirty="0" smtClean="0">
                <a:solidFill>
                  <a:schemeClr val="bg1"/>
                </a:solidFill>
              </a:rPr>
              <a:t>w</a:t>
            </a:r>
            <a:r>
              <a:rPr lang="en-US" sz="3200" i="1" baseline="30000" dirty="0" smtClean="0">
                <a:solidFill>
                  <a:schemeClr val="bg1"/>
                </a:solidFill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)))</a:t>
            </a:r>
          </a:p>
          <a:p>
            <a:pPr>
              <a:spcBef>
                <a:spcPct val="0"/>
              </a:spcBef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 lvl="0">
              <a:spcBef>
                <a:spcPct val="0"/>
              </a:spcBef>
              <a:buFont typeface="Symbol"/>
              <a:buChar char="Þ"/>
              <a:defRPr/>
            </a:pPr>
            <a:r>
              <a:rPr lang="en-US" sz="3200" b="1" dirty="0" smtClean="0">
                <a:solidFill>
                  <a:prstClr val="white"/>
                </a:solidFill>
                <a:sym typeface="Symbol"/>
              </a:rPr>
              <a:t></a:t>
            </a:r>
            <a:r>
              <a:rPr lang="en-US" sz="3200" b="1" baseline="-25000" dirty="0" smtClean="0">
                <a:solidFill>
                  <a:prstClr val="white"/>
                </a:solidFill>
                <a:sym typeface="Symbol"/>
              </a:rPr>
              <a:t>w</a:t>
            </a:r>
            <a:r>
              <a:rPr lang="en-US" sz="3200" dirty="0" smtClean="0">
                <a:solidFill>
                  <a:prstClr val="white"/>
                </a:solidFill>
                <a:sym typeface="Symbol"/>
              </a:rPr>
              <a:t>(</a:t>
            </a:r>
            <a:r>
              <a:rPr lang="en-US" sz="3200" b="1" dirty="0" smtClean="0">
                <a:solidFill>
                  <a:prstClr val="white"/>
                </a:solidFill>
                <a:sym typeface="Symbol"/>
              </a:rPr>
              <a:t>w</a:t>
            </a:r>
            <a:r>
              <a:rPr lang="en-US" sz="3200" dirty="0" smtClean="0">
                <a:solidFill>
                  <a:prstClr val="white"/>
                </a:solidFill>
              </a:rPr>
              <a:t>, </a:t>
            </a:r>
            <a:r>
              <a:rPr lang="en-US" sz="3200" i="1" dirty="0" smtClean="0">
                <a:solidFill>
                  <a:prstClr val="white"/>
                </a:solidFill>
              </a:rPr>
              <a:t>b</a:t>
            </a:r>
            <a:r>
              <a:rPr lang="en-US" sz="3200" dirty="0" smtClean="0">
                <a:solidFill>
                  <a:prstClr val="white"/>
                </a:solidFill>
              </a:rPr>
              <a:t>) </a:t>
            </a:r>
            <a:r>
              <a:rPr lang="en-US" sz="3200" dirty="0" smtClean="0">
                <a:solidFill>
                  <a:prstClr val="white"/>
                </a:solidFill>
                <a:sym typeface="Symbol"/>
              </a:rPr>
              <a:t>=</a:t>
            </a:r>
            <a:r>
              <a:rPr lang="en-US" sz="3200" dirty="0" smtClean="0">
                <a:solidFill>
                  <a:prstClr val="white"/>
                </a:solidFill>
              </a:rPr>
              <a:t> </a:t>
            </a:r>
            <a:r>
              <a:rPr lang="en-US" sz="3200" i="1" dirty="0" smtClean="0">
                <a:solidFill>
                  <a:prstClr val="white"/>
                </a:solidFill>
                <a:sym typeface="Symbol"/>
              </a:rPr>
              <a:t></a:t>
            </a:r>
            <a:r>
              <a:rPr lang="en-US" sz="3200" b="1" dirty="0" smtClean="0">
                <a:solidFill>
                  <a:prstClr val="white"/>
                </a:solidFill>
                <a:sym typeface="Symbol"/>
              </a:rPr>
              <a:t>w</a:t>
            </a:r>
            <a:r>
              <a:rPr lang="en-US" sz="3200" dirty="0" smtClean="0">
                <a:solidFill>
                  <a:prstClr val="white"/>
                </a:solidFill>
                <a:sym typeface="Symbol"/>
              </a:rPr>
              <a:t> –</a:t>
            </a:r>
            <a:r>
              <a:rPr lang="en-US" sz="3200" dirty="0" smtClean="0">
                <a:solidFill>
                  <a:prstClr val="white"/>
                </a:solidFill>
              </a:rPr>
              <a:t> </a:t>
            </a:r>
            <a:r>
              <a:rPr lang="en-US" sz="3200" dirty="0" smtClean="0">
                <a:solidFill>
                  <a:prstClr val="white"/>
                </a:solidFill>
                <a:sym typeface="Symbol"/>
              </a:rPr>
              <a:t></a:t>
            </a:r>
            <a:r>
              <a:rPr lang="en-US" sz="3200" i="1" baseline="-25000" dirty="0" smtClean="0">
                <a:solidFill>
                  <a:prstClr val="white"/>
                </a:solidFill>
              </a:rPr>
              <a:t>I</a:t>
            </a:r>
            <a:r>
              <a:rPr lang="en-US" sz="3200" dirty="0" smtClean="0">
                <a:solidFill>
                  <a:prstClr val="white"/>
                </a:solidFill>
              </a:rPr>
              <a:t> </a:t>
            </a:r>
            <a:r>
              <a:rPr lang="en-US" sz="3200" i="1" dirty="0" smtClean="0">
                <a:solidFill>
                  <a:prstClr val="white"/>
                </a:solidFill>
              </a:rPr>
              <a:t>p</a:t>
            </a:r>
            <a:r>
              <a:rPr lang="en-US" sz="3200" dirty="0" smtClean="0">
                <a:solidFill>
                  <a:prstClr val="white"/>
                </a:solidFill>
              </a:rPr>
              <a:t>(-</a:t>
            </a:r>
            <a:r>
              <a:rPr lang="en-US" sz="3200" i="1" dirty="0" smtClean="0">
                <a:solidFill>
                  <a:prstClr val="white"/>
                </a:solidFill>
              </a:rPr>
              <a:t>y</a:t>
            </a:r>
            <a:r>
              <a:rPr lang="en-US" sz="3200" i="1" baseline="-25000" dirty="0" smtClean="0">
                <a:solidFill>
                  <a:prstClr val="white"/>
                </a:solidFill>
              </a:rPr>
              <a:t>i</a:t>
            </a:r>
            <a:r>
              <a:rPr lang="en-US" sz="3200" dirty="0" smtClean="0">
                <a:solidFill>
                  <a:prstClr val="white"/>
                </a:solidFill>
              </a:rPr>
              <a:t>|</a:t>
            </a:r>
            <a:r>
              <a:rPr lang="en-US" sz="3200" b="1" dirty="0" smtClean="0">
                <a:solidFill>
                  <a:prstClr val="white"/>
                </a:solidFill>
              </a:rPr>
              <a:t>x</a:t>
            </a:r>
            <a:r>
              <a:rPr lang="en-US" sz="3200" i="1" baseline="-25000" dirty="0" smtClean="0">
                <a:solidFill>
                  <a:prstClr val="white"/>
                </a:solidFill>
              </a:rPr>
              <a:t>i</a:t>
            </a:r>
            <a:r>
              <a:rPr lang="en-US" sz="3200" dirty="0" smtClean="0">
                <a:solidFill>
                  <a:prstClr val="white"/>
                </a:solidFill>
              </a:rPr>
              <a:t>,</a:t>
            </a:r>
            <a:r>
              <a:rPr lang="en-US" sz="3200" b="1" dirty="0" smtClean="0">
                <a:solidFill>
                  <a:prstClr val="white"/>
                </a:solidFill>
              </a:rPr>
              <a:t>w</a:t>
            </a:r>
            <a:r>
              <a:rPr lang="en-US" sz="3200" dirty="0" smtClean="0">
                <a:solidFill>
                  <a:prstClr val="white"/>
                </a:solidFill>
              </a:rPr>
              <a:t>) </a:t>
            </a:r>
            <a:r>
              <a:rPr lang="en-US" sz="3200" i="1" dirty="0" smtClean="0">
                <a:solidFill>
                  <a:prstClr val="white"/>
                </a:solidFill>
              </a:rPr>
              <a:t>y</a:t>
            </a:r>
            <a:r>
              <a:rPr lang="en-US" sz="3200" i="1" baseline="-25000" dirty="0" smtClean="0">
                <a:solidFill>
                  <a:prstClr val="white"/>
                </a:solidFill>
              </a:rPr>
              <a:t>i </a:t>
            </a:r>
            <a:r>
              <a:rPr lang="en-US" sz="3200" b="1" dirty="0" smtClean="0">
                <a:solidFill>
                  <a:prstClr val="white"/>
                </a:solidFill>
              </a:rPr>
              <a:t>x</a:t>
            </a:r>
            <a:r>
              <a:rPr lang="en-US" sz="3200" i="1" baseline="-25000" dirty="0" smtClean="0">
                <a:solidFill>
                  <a:prstClr val="white"/>
                </a:solidFill>
              </a:rPr>
              <a:t>i</a:t>
            </a:r>
            <a:endParaRPr lang="en-US" sz="3200" dirty="0" smtClean="0">
              <a:solidFill>
                <a:prstClr val="white"/>
              </a:solidFill>
            </a:endParaRPr>
          </a:p>
          <a:p>
            <a:pPr>
              <a:spcBef>
                <a:spcPct val="0"/>
              </a:spcBef>
              <a:buFont typeface="Symbol"/>
              <a:buChar char="Þ"/>
              <a:defRPr/>
            </a:pPr>
            <a:r>
              <a:rPr lang="en-US" sz="3200" dirty="0" smtClean="0">
                <a:solidFill>
                  <a:prstClr val="white"/>
                </a:solidFill>
              </a:rPr>
              <a:t> </a:t>
            </a:r>
            <a:r>
              <a:rPr lang="en-US" sz="3200" b="1" dirty="0" smtClean="0">
                <a:solidFill>
                  <a:prstClr val="white"/>
                </a:solidFill>
                <a:sym typeface="Symbol"/>
              </a:rPr>
              <a:t></a:t>
            </a:r>
            <a:r>
              <a:rPr lang="en-US" sz="3200" i="1" baseline="-25000" dirty="0" smtClean="0">
                <a:solidFill>
                  <a:prstClr val="white"/>
                </a:solidFill>
                <a:sym typeface="Symbol"/>
              </a:rPr>
              <a:t>b</a:t>
            </a:r>
            <a:r>
              <a:rPr lang="en-US" sz="3200" dirty="0" smtClean="0">
                <a:solidFill>
                  <a:prstClr val="white"/>
                </a:solidFill>
                <a:sym typeface="Symbol"/>
              </a:rPr>
              <a:t>(</a:t>
            </a:r>
            <a:r>
              <a:rPr lang="en-US" sz="3200" b="1" dirty="0" smtClean="0">
                <a:solidFill>
                  <a:prstClr val="white"/>
                </a:solidFill>
                <a:sym typeface="Symbol"/>
              </a:rPr>
              <a:t>w</a:t>
            </a:r>
            <a:r>
              <a:rPr lang="en-US" sz="3200" dirty="0" smtClean="0">
                <a:solidFill>
                  <a:prstClr val="white"/>
                </a:solidFill>
              </a:rPr>
              <a:t>, </a:t>
            </a:r>
            <a:r>
              <a:rPr lang="en-US" sz="3200" i="1" dirty="0" smtClean="0">
                <a:solidFill>
                  <a:prstClr val="white"/>
                </a:solidFill>
              </a:rPr>
              <a:t>b</a:t>
            </a:r>
            <a:r>
              <a:rPr lang="en-US" sz="3200" dirty="0" smtClean="0">
                <a:solidFill>
                  <a:prstClr val="white"/>
                </a:solidFill>
              </a:rPr>
              <a:t>) </a:t>
            </a:r>
            <a:r>
              <a:rPr lang="en-US" sz="3200" dirty="0" smtClean="0">
                <a:solidFill>
                  <a:prstClr val="white"/>
                </a:solidFill>
                <a:sym typeface="Symbol"/>
              </a:rPr>
              <a:t>=</a:t>
            </a:r>
            <a:r>
              <a:rPr lang="en-US" sz="3200" dirty="0" smtClean="0">
                <a:solidFill>
                  <a:prstClr val="white"/>
                </a:solidFill>
              </a:rPr>
              <a:t> </a:t>
            </a:r>
            <a:r>
              <a:rPr lang="en-US" sz="3200" dirty="0" smtClean="0">
                <a:solidFill>
                  <a:prstClr val="white"/>
                </a:solidFill>
                <a:sym typeface="Symbol"/>
              </a:rPr>
              <a:t> –</a:t>
            </a:r>
            <a:r>
              <a:rPr lang="en-US" sz="3200" dirty="0" smtClean="0">
                <a:solidFill>
                  <a:prstClr val="white"/>
                </a:solidFill>
              </a:rPr>
              <a:t> </a:t>
            </a:r>
            <a:r>
              <a:rPr lang="en-US" sz="3200" dirty="0" smtClean="0">
                <a:solidFill>
                  <a:prstClr val="white"/>
                </a:solidFill>
                <a:sym typeface="Symbol"/>
              </a:rPr>
              <a:t></a:t>
            </a:r>
            <a:r>
              <a:rPr lang="en-US" sz="3200" i="1" baseline="-25000" dirty="0" smtClean="0">
                <a:solidFill>
                  <a:prstClr val="white"/>
                </a:solidFill>
              </a:rPr>
              <a:t>I</a:t>
            </a:r>
            <a:r>
              <a:rPr lang="en-US" sz="3200" dirty="0" smtClean="0">
                <a:solidFill>
                  <a:prstClr val="white"/>
                </a:solidFill>
              </a:rPr>
              <a:t> </a:t>
            </a:r>
            <a:r>
              <a:rPr lang="en-US" sz="3200" i="1" dirty="0" smtClean="0">
                <a:solidFill>
                  <a:prstClr val="white"/>
                </a:solidFill>
              </a:rPr>
              <a:t>p</a:t>
            </a:r>
            <a:r>
              <a:rPr lang="en-US" sz="3200" dirty="0" smtClean="0">
                <a:solidFill>
                  <a:prstClr val="white"/>
                </a:solidFill>
              </a:rPr>
              <a:t>(-</a:t>
            </a:r>
            <a:r>
              <a:rPr lang="en-US" sz="3200" i="1" dirty="0" smtClean="0">
                <a:solidFill>
                  <a:prstClr val="white"/>
                </a:solidFill>
              </a:rPr>
              <a:t>y</a:t>
            </a:r>
            <a:r>
              <a:rPr lang="en-US" sz="3200" i="1" baseline="-25000" dirty="0" smtClean="0">
                <a:solidFill>
                  <a:prstClr val="white"/>
                </a:solidFill>
              </a:rPr>
              <a:t>i</a:t>
            </a:r>
            <a:r>
              <a:rPr lang="en-US" sz="3200" dirty="0" smtClean="0">
                <a:solidFill>
                  <a:prstClr val="white"/>
                </a:solidFill>
              </a:rPr>
              <a:t>|</a:t>
            </a:r>
            <a:r>
              <a:rPr lang="en-US" sz="3200" b="1" dirty="0" smtClean="0">
                <a:solidFill>
                  <a:prstClr val="white"/>
                </a:solidFill>
              </a:rPr>
              <a:t>x</a:t>
            </a:r>
            <a:r>
              <a:rPr lang="en-US" sz="3200" i="1" baseline="-25000" dirty="0" smtClean="0">
                <a:solidFill>
                  <a:prstClr val="white"/>
                </a:solidFill>
              </a:rPr>
              <a:t>i</a:t>
            </a:r>
            <a:r>
              <a:rPr lang="en-US" sz="3200" dirty="0" smtClean="0">
                <a:solidFill>
                  <a:prstClr val="white"/>
                </a:solidFill>
              </a:rPr>
              <a:t>,</a:t>
            </a:r>
            <a:r>
              <a:rPr lang="en-US" sz="3200" b="1" dirty="0" smtClean="0">
                <a:solidFill>
                  <a:prstClr val="white"/>
                </a:solidFill>
              </a:rPr>
              <a:t>w</a:t>
            </a:r>
            <a:r>
              <a:rPr lang="en-US" sz="3200" dirty="0" smtClean="0">
                <a:solidFill>
                  <a:prstClr val="white"/>
                </a:solidFill>
              </a:rPr>
              <a:t>) </a:t>
            </a:r>
            <a:r>
              <a:rPr lang="en-US" sz="3200" i="1" dirty="0" smtClean="0">
                <a:solidFill>
                  <a:prstClr val="white"/>
                </a:solidFill>
              </a:rPr>
              <a:t>y</a:t>
            </a:r>
            <a:r>
              <a:rPr lang="en-US" sz="3200" i="1" baseline="-25000" dirty="0" smtClean="0">
                <a:solidFill>
                  <a:prstClr val="white"/>
                </a:solidFill>
              </a:rPr>
              <a:t>i</a:t>
            </a:r>
            <a:endParaRPr lang="en-US" sz="3200" dirty="0" smtClean="0">
              <a:solidFill>
                <a:prstClr val="white"/>
              </a:solidFill>
            </a:endParaRPr>
          </a:p>
          <a:p>
            <a:pPr lvl="0">
              <a:spcBef>
                <a:spcPct val="0"/>
              </a:spcBef>
              <a:defRPr/>
            </a:pPr>
            <a:endParaRPr lang="en-US" sz="3200" dirty="0" smtClean="0">
              <a:solidFill>
                <a:prstClr val="white"/>
              </a:solidFill>
            </a:endParaRPr>
          </a:p>
          <a:p>
            <a:pPr lvl="0">
              <a:spcBef>
                <a:spcPct val="0"/>
              </a:spcBef>
              <a:defRPr/>
            </a:pPr>
            <a:r>
              <a:rPr lang="en-US" sz="3200" dirty="0" smtClean="0">
                <a:solidFill>
                  <a:prstClr val="white"/>
                </a:solidFill>
              </a:rPr>
              <a:t>Beware of numerical issues while coding!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2000" dirty="0" smtClean="0">
              <a:solidFill>
                <a:srgbClr val="FFFF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Newton Methods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Iteration : 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n</a:t>
            </a:r>
            <a:r>
              <a:rPr lang="en-US" sz="3200" baseline="-25000" dirty="0" smtClean="0">
                <a:solidFill>
                  <a:schemeClr val="bg1"/>
                </a:solidFill>
              </a:rPr>
              <a:t>+1</a:t>
            </a:r>
            <a:r>
              <a:rPr lang="en-US" sz="3200" dirty="0" smtClean="0">
                <a:solidFill>
                  <a:schemeClr val="bg1"/>
                </a:solidFill>
              </a:rPr>
              <a:t> = 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n</a:t>
            </a:r>
            <a:r>
              <a:rPr lang="en-US" sz="3200" dirty="0" smtClean="0">
                <a:solidFill>
                  <a:schemeClr val="bg1"/>
                </a:solidFill>
              </a:rPr>
              <a:t> -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 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n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H</a:t>
            </a:r>
            <a:r>
              <a:rPr lang="en-US" sz="3200" baseline="30000" dirty="0" smtClean="0">
                <a:solidFill>
                  <a:schemeClr val="bg1"/>
                </a:solidFill>
                <a:sym typeface="Symbol"/>
              </a:rPr>
              <a:t>-1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</a:t>
            </a:r>
            <a:r>
              <a:rPr lang="en-US" sz="3200" i="1" dirty="0" smtClean="0">
                <a:solidFill>
                  <a:schemeClr val="bg1"/>
                </a:solidFill>
              </a:rPr>
              <a:t>f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n</a:t>
            </a:r>
            <a:r>
              <a:rPr lang="en-US" sz="3200" dirty="0" smtClean="0">
                <a:solidFill>
                  <a:schemeClr val="bg1"/>
                </a:solidFill>
              </a:rPr>
              <a:t>)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Approximate </a:t>
            </a:r>
            <a:r>
              <a:rPr lang="en-US" sz="3200" i="1" dirty="0" smtClean="0">
                <a:solidFill>
                  <a:schemeClr val="bg1"/>
                </a:solidFill>
              </a:rPr>
              <a:t>f</a:t>
            </a:r>
            <a:r>
              <a:rPr lang="en-US" sz="3200" dirty="0" smtClean="0">
                <a:solidFill>
                  <a:schemeClr val="bg1"/>
                </a:solidFill>
              </a:rPr>
              <a:t>  by a 2</a:t>
            </a:r>
            <a:r>
              <a:rPr lang="en-US" sz="3200" baseline="30000" dirty="0" smtClean="0">
                <a:solidFill>
                  <a:schemeClr val="bg1"/>
                </a:solidFill>
              </a:rPr>
              <a:t>nd</a:t>
            </a:r>
            <a:r>
              <a:rPr lang="en-US" sz="3200" dirty="0" smtClean="0">
                <a:solidFill>
                  <a:schemeClr val="bg1"/>
                </a:solidFill>
              </a:rPr>
              <a:t> order Taylor expansion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The error can now decrease quadratically 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905000" y="928670"/>
            <a:ext cx="5334000" cy="4000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Quasi-Newton Methods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Computing and inverting the Hessian is expensive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Quasi-Newton methods can approximate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H</a:t>
            </a:r>
            <a:r>
              <a:rPr lang="en-US" sz="3200" baseline="30000" dirty="0" smtClean="0">
                <a:solidFill>
                  <a:schemeClr val="bg1"/>
                </a:solidFill>
                <a:sym typeface="Symbol"/>
              </a:rPr>
              <a:t>-1</a:t>
            </a:r>
            <a:r>
              <a:rPr lang="en-US" sz="3200" dirty="0" smtClean="0">
                <a:solidFill>
                  <a:schemeClr val="bg1"/>
                </a:solidFill>
              </a:rPr>
              <a:t> directly (LBFGS)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Iteration : 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n</a:t>
            </a:r>
            <a:r>
              <a:rPr lang="en-US" sz="3200" baseline="-25000" dirty="0" smtClean="0">
                <a:solidFill>
                  <a:schemeClr val="bg1"/>
                </a:solidFill>
              </a:rPr>
              <a:t>+1</a:t>
            </a:r>
            <a:r>
              <a:rPr lang="en-US" sz="3200" dirty="0" smtClean="0">
                <a:solidFill>
                  <a:schemeClr val="bg1"/>
                </a:solidFill>
              </a:rPr>
              <a:t> = 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n</a:t>
            </a:r>
            <a:r>
              <a:rPr lang="en-US" sz="3200" dirty="0" smtClean="0">
                <a:solidFill>
                  <a:schemeClr val="bg1"/>
                </a:solidFill>
              </a:rPr>
              <a:t> -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 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n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B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n</a:t>
            </a:r>
            <a:r>
              <a:rPr lang="en-US" sz="3200" baseline="30000" dirty="0" smtClean="0">
                <a:solidFill>
                  <a:schemeClr val="bg1"/>
                </a:solidFill>
                <a:sym typeface="Symbol"/>
              </a:rPr>
              <a:t>-1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</a:t>
            </a:r>
            <a:r>
              <a:rPr lang="en-US" sz="3200" i="1" dirty="0" smtClean="0">
                <a:solidFill>
                  <a:schemeClr val="bg1"/>
                </a:solidFill>
              </a:rPr>
              <a:t>f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n</a:t>
            </a:r>
            <a:r>
              <a:rPr lang="en-US" sz="3200" dirty="0" smtClean="0">
                <a:solidFill>
                  <a:schemeClr val="bg1"/>
                </a:solidFill>
              </a:rPr>
              <a:t>)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Secant equation :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</a:t>
            </a:r>
            <a:r>
              <a:rPr lang="en-US" sz="3200" i="1" dirty="0" smtClean="0">
                <a:solidFill>
                  <a:schemeClr val="bg1"/>
                </a:solidFill>
              </a:rPr>
              <a:t>f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n</a:t>
            </a:r>
            <a:r>
              <a:rPr lang="en-US" sz="3200" baseline="-25000" dirty="0" smtClean="0">
                <a:solidFill>
                  <a:schemeClr val="bg1"/>
                </a:solidFill>
              </a:rPr>
              <a:t>+1</a:t>
            </a:r>
            <a:r>
              <a:rPr lang="en-US" sz="3200" dirty="0" smtClean="0">
                <a:solidFill>
                  <a:schemeClr val="bg1"/>
                </a:solidFill>
              </a:rPr>
              <a:t>) –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</a:t>
            </a:r>
            <a:r>
              <a:rPr lang="en-US" sz="3200" i="1" dirty="0" smtClean="0">
                <a:solidFill>
                  <a:schemeClr val="bg1"/>
                </a:solidFill>
              </a:rPr>
              <a:t>f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n</a:t>
            </a:r>
            <a:r>
              <a:rPr lang="en-US" sz="3200" dirty="0" smtClean="0">
                <a:solidFill>
                  <a:schemeClr val="bg1"/>
                </a:solidFill>
              </a:rPr>
              <a:t>)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=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B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n</a:t>
            </a:r>
            <a:r>
              <a:rPr lang="en-US" sz="3200" baseline="-25000" dirty="0" smtClean="0">
                <a:solidFill>
                  <a:schemeClr val="bg1"/>
                </a:solidFill>
                <a:sym typeface="Symbol"/>
              </a:rPr>
              <a:t>+1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n</a:t>
            </a:r>
            <a:r>
              <a:rPr lang="en-US" sz="3200" baseline="-25000" dirty="0" smtClean="0">
                <a:solidFill>
                  <a:schemeClr val="bg1"/>
                </a:solidFill>
              </a:rPr>
              <a:t>+1</a:t>
            </a:r>
            <a:r>
              <a:rPr lang="en-US" sz="3200" dirty="0" smtClean="0">
                <a:solidFill>
                  <a:schemeClr val="bg1"/>
                </a:solidFill>
              </a:rPr>
              <a:t> – 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n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)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 The secant equation does not fully determine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B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 LBFGS updates 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B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n</a:t>
            </a:r>
            <a:r>
              <a:rPr lang="en-US" sz="3200" baseline="-25000" dirty="0" smtClean="0">
                <a:solidFill>
                  <a:schemeClr val="bg1"/>
                </a:solidFill>
                <a:sym typeface="Symbol"/>
              </a:rPr>
              <a:t>+1</a:t>
            </a:r>
            <a:r>
              <a:rPr lang="en-US" sz="3200" baseline="30000" dirty="0" smtClean="0">
                <a:solidFill>
                  <a:schemeClr val="bg1"/>
                </a:solidFill>
                <a:sym typeface="Symbol"/>
              </a:rPr>
              <a:t>-1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using two rank one matrices</a:t>
            </a:r>
            <a:endParaRPr lang="en-US" sz="3200" b="1" dirty="0" smtClean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Generative versus Discriminative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A discriminative model might be correct even when the corresponding generative model is not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A discriminative model has fewer parameters than the corresponding generative model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A generative models parameters are uncoupled and can often be estimated in closed form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A discriminative models parameters are correlated and training algorithms can be relatively expensive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A discriminative model often has lower test error given a “reasonable” amount of training data.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A generative model can deal with missing data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Generative versus Discriminative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Let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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h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A</a:t>
            </a:r>
            <a:r>
              <a:rPr lang="en-US" sz="3200" baseline="-25000" dirty="0" smtClean="0">
                <a:solidFill>
                  <a:schemeClr val="bg1"/>
                </a:solidFill>
              </a:rPr>
              <a:t>,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N</a:t>
            </a:r>
            <a:r>
              <a:rPr lang="en-US" sz="3200" dirty="0" smtClean="0">
                <a:solidFill>
                  <a:schemeClr val="bg1"/>
                </a:solidFill>
              </a:rPr>
              <a:t>) denote the error of hypothesis </a:t>
            </a:r>
            <a:r>
              <a:rPr lang="en-US" sz="3200" i="1" dirty="0" smtClean="0">
                <a:solidFill>
                  <a:schemeClr val="bg1"/>
                </a:solidFill>
              </a:rPr>
              <a:t>h</a:t>
            </a:r>
            <a:r>
              <a:rPr lang="en-US" sz="3200" dirty="0" smtClean="0">
                <a:solidFill>
                  <a:schemeClr val="bg1"/>
                </a:solidFill>
              </a:rPr>
              <a:t> trained using algorithm </a:t>
            </a:r>
            <a:r>
              <a:rPr lang="en-US" sz="3200" i="1" dirty="0" smtClean="0">
                <a:solidFill>
                  <a:schemeClr val="bg1"/>
                </a:solidFill>
              </a:rPr>
              <a:t>A</a:t>
            </a:r>
            <a:r>
              <a:rPr lang="en-US" sz="3200" dirty="0" smtClean="0">
                <a:solidFill>
                  <a:schemeClr val="bg1"/>
                </a:solidFill>
              </a:rPr>
              <a:t> on </a:t>
            </a:r>
            <a:r>
              <a:rPr lang="en-US" sz="3200" i="1" dirty="0" smtClean="0">
                <a:solidFill>
                  <a:schemeClr val="bg1"/>
                </a:solidFill>
              </a:rPr>
              <a:t>N</a:t>
            </a:r>
            <a:r>
              <a:rPr lang="en-US" sz="3200" dirty="0" smtClean="0">
                <a:solidFill>
                  <a:schemeClr val="bg1"/>
                </a:solidFill>
              </a:rPr>
              <a:t> data points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When the generative model is correct</a:t>
            </a:r>
          </a:p>
          <a:p>
            <a:pPr lvl="3">
              <a:spcBef>
                <a:spcPct val="0"/>
              </a:spcBef>
              <a:defRPr/>
            </a:pP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		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h</a:t>
            </a:r>
            <a:r>
              <a:rPr lang="en-US" sz="3200" baseline="-25000" dirty="0" smtClean="0">
                <a:solidFill>
                  <a:schemeClr val="bg1"/>
                </a:solidFill>
              </a:rPr>
              <a:t>Dis,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</a:t>
            </a:r>
            <a:r>
              <a:rPr lang="en-US" sz="3200" dirty="0" smtClean="0">
                <a:solidFill>
                  <a:schemeClr val="bg1"/>
                </a:solidFill>
              </a:rPr>
              <a:t>) =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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h</a:t>
            </a:r>
            <a:r>
              <a:rPr lang="en-US" sz="3200" baseline="-25000" dirty="0" smtClean="0">
                <a:solidFill>
                  <a:schemeClr val="bg1"/>
                </a:solidFill>
              </a:rPr>
              <a:t>Gen,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</a:t>
            </a:r>
            <a:r>
              <a:rPr lang="en-US" sz="3200" dirty="0" smtClean="0">
                <a:solidFill>
                  <a:schemeClr val="bg1"/>
                </a:solidFill>
              </a:rPr>
              <a:t>)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When the generative model is incorrect </a:t>
            </a:r>
          </a:p>
          <a:p>
            <a:pPr lvl="6">
              <a:spcBef>
                <a:spcPct val="0"/>
              </a:spcBef>
              <a:defRPr/>
            </a:pP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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h</a:t>
            </a:r>
            <a:r>
              <a:rPr lang="en-US" sz="3200" baseline="-25000" dirty="0" smtClean="0">
                <a:solidFill>
                  <a:schemeClr val="bg1"/>
                </a:solidFill>
              </a:rPr>
              <a:t>Dis,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</a:t>
            </a:r>
            <a:r>
              <a:rPr lang="en-US" sz="3200" dirty="0" smtClean="0">
                <a:solidFill>
                  <a:schemeClr val="bg1"/>
                </a:solidFill>
              </a:rPr>
              <a:t>)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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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h</a:t>
            </a:r>
            <a:r>
              <a:rPr lang="en-US" sz="3200" baseline="-25000" dirty="0" smtClean="0">
                <a:solidFill>
                  <a:schemeClr val="bg1"/>
                </a:solidFill>
              </a:rPr>
              <a:t>Gen,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</a:t>
            </a:r>
            <a:r>
              <a:rPr lang="en-US" sz="3200" dirty="0" smtClean="0">
                <a:solidFill>
                  <a:schemeClr val="bg1"/>
                </a:solidFill>
              </a:rPr>
              <a:t>)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For a linear classifier trained in </a:t>
            </a:r>
            <a:r>
              <a:rPr lang="en-US" sz="3200" i="1" dirty="0" smtClean="0">
                <a:solidFill>
                  <a:schemeClr val="bg1"/>
                </a:solidFill>
              </a:rPr>
              <a:t>D</a:t>
            </a:r>
            <a:r>
              <a:rPr lang="en-US" sz="3200" dirty="0" smtClean="0">
                <a:solidFill>
                  <a:schemeClr val="bg1"/>
                </a:solidFill>
              </a:rPr>
              <a:t> dimensions</a:t>
            </a:r>
          </a:p>
          <a:p>
            <a:pPr lvl="1">
              <a:spcBef>
                <a:spcPct val="0"/>
              </a:spcBef>
              <a:defRPr/>
            </a:pP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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h</a:t>
            </a:r>
            <a:r>
              <a:rPr lang="en-US" sz="3200" baseline="-25000" dirty="0" smtClean="0">
                <a:solidFill>
                  <a:schemeClr val="bg1"/>
                </a:solidFill>
              </a:rPr>
              <a:t>Dis,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N</a:t>
            </a:r>
            <a:r>
              <a:rPr lang="en-US" sz="3200" dirty="0" smtClean="0">
                <a:solidFill>
                  <a:schemeClr val="bg1"/>
                </a:solidFill>
              </a:rPr>
              <a:t>)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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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h</a:t>
            </a:r>
            <a:r>
              <a:rPr lang="en-US" sz="3200" baseline="-25000" dirty="0" smtClean="0">
                <a:solidFill>
                  <a:schemeClr val="bg1"/>
                </a:solidFill>
              </a:rPr>
              <a:t>Dis,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</a:t>
            </a:r>
            <a:r>
              <a:rPr lang="en-US" sz="3200" dirty="0" smtClean="0">
                <a:solidFill>
                  <a:schemeClr val="bg1"/>
                </a:solidFill>
              </a:rPr>
              <a:t>) + </a:t>
            </a:r>
            <a:r>
              <a:rPr lang="en-US" sz="3200" i="1" dirty="0" smtClean="0">
                <a:solidFill>
                  <a:schemeClr val="bg1"/>
                </a:solidFill>
              </a:rPr>
              <a:t>O</a:t>
            </a:r>
            <a:r>
              <a:rPr lang="en-US" sz="3200" dirty="0" smtClean="0">
                <a:solidFill>
                  <a:schemeClr val="bg1"/>
                </a:solidFill>
              </a:rPr>
              <a:t>( [-</a:t>
            </a:r>
            <a:r>
              <a:rPr lang="en-US" sz="3200" i="1" dirty="0" smtClean="0">
                <a:solidFill>
                  <a:schemeClr val="bg1"/>
                </a:solidFill>
              </a:rPr>
              <a:t>z</a:t>
            </a:r>
            <a:r>
              <a:rPr lang="en-US" sz="3200" dirty="0" smtClean="0">
                <a:solidFill>
                  <a:schemeClr val="bg1"/>
                </a:solidFill>
              </a:rPr>
              <a:t> log </a:t>
            </a:r>
            <a:r>
              <a:rPr lang="en-US" sz="3200" i="1" dirty="0" smtClean="0">
                <a:solidFill>
                  <a:schemeClr val="bg1"/>
                </a:solidFill>
              </a:rPr>
              <a:t>z</a:t>
            </a:r>
            <a:r>
              <a:rPr lang="en-US" sz="3200" dirty="0" smtClean="0">
                <a:solidFill>
                  <a:schemeClr val="bg1"/>
                </a:solidFill>
              </a:rPr>
              <a:t>]</a:t>
            </a:r>
            <a:r>
              <a:rPr lang="en-US" sz="3200" baseline="30000" dirty="0" smtClean="0">
                <a:solidFill>
                  <a:schemeClr val="bg1"/>
                </a:solidFill>
              </a:rPr>
              <a:t>½</a:t>
            </a:r>
            <a:r>
              <a:rPr lang="en-US" sz="3200" dirty="0" smtClean="0">
                <a:solidFill>
                  <a:schemeClr val="bg1"/>
                </a:solidFill>
              </a:rPr>
              <a:t>) where z=</a:t>
            </a:r>
            <a:r>
              <a:rPr lang="en-US" sz="3200" i="1" dirty="0" smtClean="0">
                <a:solidFill>
                  <a:schemeClr val="bg1"/>
                </a:solidFill>
              </a:rPr>
              <a:t>D</a:t>
            </a:r>
            <a:r>
              <a:rPr lang="en-US" sz="3200" dirty="0" smtClean="0">
                <a:solidFill>
                  <a:schemeClr val="bg1"/>
                </a:solidFill>
              </a:rPr>
              <a:t>/</a:t>
            </a:r>
            <a:r>
              <a:rPr lang="en-US" sz="3200" i="1" dirty="0" smtClean="0">
                <a:solidFill>
                  <a:schemeClr val="bg1"/>
                </a:solidFill>
              </a:rPr>
              <a:t>N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</a:t>
            </a:r>
            <a:r>
              <a:rPr lang="en-US" sz="3200" dirty="0" smtClean="0">
                <a:solidFill>
                  <a:schemeClr val="bg1"/>
                </a:solidFill>
              </a:rPr>
              <a:t>1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It suffices to pick </a:t>
            </a:r>
            <a:r>
              <a:rPr lang="en-US" sz="3200" i="1" dirty="0" smtClean="0">
                <a:solidFill>
                  <a:schemeClr val="bg1"/>
                </a:solidFill>
              </a:rPr>
              <a:t>N</a:t>
            </a:r>
            <a:r>
              <a:rPr lang="en-US" sz="3200" dirty="0" smtClean="0">
                <a:solidFill>
                  <a:schemeClr val="bg1"/>
                </a:solidFill>
              </a:rPr>
              <a:t> =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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D</a:t>
            </a:r>
            <a:r>
              <a:rPr lang="en-US" sz="3200" dirty="0" smtClean="0">
                <a:solidFill>
                  <a:schemeClr val="bg1"/>
                </a:solidFill>
              </a:rPr>
              <a:t>) points for discriminative learning of linear classifiers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For some generative models </a:t>
            </a:r>
            <a:r>
              <a:rPr lang="en-US" sz="3200" i="1" dirty="0" smtClean="0">
                <a:solidFill>
                  <a:schemeClr val="bg1"/>
                </a:solidFill>
              </a:rPr>
              <a:t>N</a:t>
            </a:r>
            <a:r>
              <a:rPr lang="en-US" sz="3200" dirty="0" smtClean="0">
                <a:solidFill>
                  <a:schemeClr val="bg1"/>
                </a:solidFill>
              </a:rPr>
              <a:t> =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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log D</a:t>
            </a:r>
            <a:r>
              <a:rPr lang="en-US" sz="3200" dirty="0" smtClean="0">
                <a:solidFill>
                  <a:schemeClr val="bg1"/>
                </a:solidFill>
              </a:rPr>
              <a:t>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Generative versus Discriminative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A generative classifier might converge much faster to its  higher asymptotic error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defRPr/>
            </a:pPr>
            <a:endParaRPr lang="en-US" sz="2000" dirty="0" smtClean="0">
              <a:solidFill>
                <a:srgbClr val="FFFF00"/>
              </a:solidFill>
            </a:endParaRPr>
          </a:p>
          <a:p>
            <a:pPr>
              <a:spcBef>
                <a:spcPct val="0"/>
              </a:spcBef>
              <a:defRPr/>
            </a:pPr>
            <a:r>
              <a:rPr lang="en-US" sz="2000" dirty="0" smtClean="0">
                <a:solidFill>
                  <a:srgbClr val="FFFF00"/>
                </a:solidFill>
              </a:rPr>
              <a:t>Ng &amp; Jordan, “</a:t>
            </a:r>
            <a:r>
              <a:rPr lang="fr-FR" sz="2000" dirty="0" smtClean="0">
                <a:solidFill>
                  <a:srgbClr val="FFFF00"/>
                </a:solidFill>
                <a:hlinkClick r:id="rId2"/>
              </a:rPr>
              <a:t>On Discriminative vs. Generative Classifiers</a:t>
            </a:r>
            <a:r>
              <a:rPr lang="en-US" sz="2000" dirty="0" smtClean="0">
                <a:solidFill>
                  <a:srgbClr val="FFFF00"/>
                </a:solidFill>
              </a:rPr>
              <a:t>” NIPS 02.</a:t>
            </a:r>
          </a:p>
          <a:p>
            <a:pPr>
              <a:spcBef>
                <a:spcPct val="0"/>
              </a:spcBef>
              <a:defRPr/>
            </a:pPr>
            <a:r>
              <a:rPr lang="en-US" sz="2000" dirty="0" smtClean="0">
                <a:solidFill>
                  <a:srgbClr val="FFFF00"/>
                </a:solidFill>
              </a:rPr>
              <a:t>Tom Mitchell, “</a:t>
            </a:r>
            <a:r>
              <a:rPr lang="en-US" sz="2000" dirty="0" smtClean="0">
                <a:solidFill>
                  <a:srgbClr val="FFFF00"/>
                </a:solidFill>
                <a:hlinkClick r:id="rId3"/>
              </a:rPr>
              <a:t>Generative and Discriminative Classifiers</a:t>
            </a:r>
            <a:r>
              <a:rPr lang="en-US" sz="2000" dirty="0" smtClean="0">
                <a:solidFill>
                  <a:srgbClr val="FFFF00"/>
                </a:solidFill>
              </a:rPr>
              <a:t>“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426489" y="2314153"/>
            <a:ext cx="4291022" cy="39009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Multi-class Logistic Regression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Multinomial Logistic Regression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1-vs-All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Learn </a:t>
            </a:r>
            <a:r>
              <a:rPr lang="en-US" sz="3200" i="1" dirty="0" smtClean="0">
                <a:solidFill>
                  <a:schemeClr val="bg1"/>
                </a:solidFill>
              </a:rPr>
              <a:t>L</a:t>
            </a:r>
            <a:r>
              <a:rPr lang="en-US" sz="3200" dirty="0" smtClean="0">
                <a:solidFill>
                  <a:schemeClr val="bg1"/>
                </a:solidFill>
              </a:rPr>
              <a:t> binary classifiers for an </a:t>
            </a:r>
            <a:r>
              <a:rPr lang="en-US" sz="3200" i="1" dirty="0" smtClean="0">
                <a:solidFill>
                  <a:schemeClr val="bg1"/>
                </a:solidFill>
              </a:rPr>
              <a:t>L</a:t>
            </a:r>
            <a:r>
              <a:rPr lang="en-US" sz="3200" dirty="0" smtClean="0">
                <a:solidFill>
                  <a:schemeClr val="bg1"/>
                </a:solidFill>
              </a:rPr>
              <a:t> class problem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For the </a:t>
            </a:r>
            <a:r>
              <a:rPr lang="en-US" sz="3200" i="1" dirty="0" smtClean="0">
                <a:solidFill>
                  <a:schemeClr val="bg1"/>
                </a:solidFill>
              </a:rPr>
              <a:t>l</a:t>
            </a:r>
            <a:r>
              <a:rPr lang="en-US" sz="3200" baseline="30000" dirty="0" smtClean="0">
                <a:solidFill>
                  <a:schemeClr val="bg1"/>
                </a:solidFill>
              </a:rPr>
              <a:t>th</a:t>
            </a:r>
            <a:r>
              <a:rPr lang="en-US" sz="3200" dirty="0" smtClean="0">
                <a:solidFill>
                  <a:schemeClr val="bg1"/>
                </a:solidFill>
              </a:rPr>
              <a:t> classifier, examples from class </a:t>
            </a:r>
            <a:r>
              <a:rPr lang="en-US" sz="3200" i="1" dirty="0" smtClean="0">
                <a:solidFill>
                  <a:schemeClr val="bg1"/>
                </a:solidFill>
              </a:rPr>
              <a:t>l</a:t>
            </a:r>
            <a:r>
              <a:rPr lang="en-US" sz="3200" dirty="0" smtClean="0">
                <a:solidFill>
                  <a:schemeClr val="bg1"/>
                </a:solidFill>
              </a:rPr>
              <a:t> are +ve while examples from all other classes are –ve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Classify new points according to max probability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1-vs-1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Learn </a:t>
            </a:r>
            <a:r>
              <a:rPr lang="en-US" sz="3200" i="1" dirty="0" smtClean="0">
                <a:solidFill>
                  <a:schemeClr val="bg1"/>
                </a:solidFill>
              </a:rPr>
              <a:t>L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L</a:t>
            </a:r>
            <a:r>
              <a:rPr lang="en-US" sz="3200" dirty="0" smtClean="0">
                <a:solidFill>
                  <a:schemeClr val="bg1"/>
                </a:solidFill>
              </a:rPr>
              <a:t>-1)/2 binary classifiers for an </a:t>
            </a:r>
            <a:r>
              <a:rPr lang="en-US" sz="3200" i="1" dirty="0" smtClean="0">
                <a:solidFill>
                  <a:schemeClr val="bg1"/>
                </a:solidFill>
              </a:rPr>
              <a:t>L</a:t>
            </a:r>
            <a:r>
              <a:rPr lang="en-US" sz="3200" dirty="0" smtClean="0">
                <a:solidFill>
                  <a:schemeClr val="bg1"/>
                </a:solidFill>
              </a:rPr>
              <a:t> class problem by considering every class pair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Classify novel points by majority vote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Classify novel points by building a DAG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Multi-class Logistic Regression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 Assume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Non-linear multi-class classifier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Number of classes = </a:t>
            </a:r>
            <a:r>
              <a:rPr lang="en-US" sz="3200" i="1" dirty="0" smtClean="0">
                <a:solidFill>
                  <a:schemeClr val="bg1"/>
                </a:solidFill>
              </a:rPr>
              <a:t>L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Number of training points per class = </a:t>
            </a:r>
            <a:r>
              <a:rPr lang="en-US" sz="3200" i="1" dirty="0" smtClean="0">
                <a:solidFill>
                  <a:schemeClr val="bg1"/>
                </a:solidFill>
              </a:rPr>
              <a:t>N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Algorithm training time for M points = </a:t>
            </a:r>
            <a:r>
              <a:rPr lang="en-US" sz="3200" i="1" dirty="0" smtClean="0">
                <a:solidFill>
                  <a:schemeClr val="bg1"/>
                </a:solidFill>
              </a:rPr>
              <a:t>O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M</a:t>
            </a:r>
            <a:r>
              <a:rPr lang="en-US" sz="3200" baseline="30000" dirty="0" smtClean="0">
                <a:solidFill>
                  <a:schemeClr val="bg1"/>
                </a:solidFill>
              </a:rPr>
              <a:t>3</a:t>
            </a:r>
            <a:r>
              <a:rPr lang="en-US" sz="3200" dirty="0" smtClean="0">
                <a:solidFill>
                  <a:schemeClr val="bg1"/>
                </a:solidFill>
              </a:rPr>
              <a:t>)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Classification time given M training points=</a:t>
            </a:r>
            <a:r>
              <a:rPr lang="en-US" sz="3200" i="1" dirty="0" smtClean="0">
                <a:solidFill>
                  <a:schemeClr val="bg1"/>
                </a:solidFill>
              </a:rPr>
              <a:t>O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M</a:t>
            </a:r>
            <a:r>
              <a:rPr lang="en-US" sz="3200" dirty="0" smtClean="0">
                <a:solidFill>
                  <a:schemeClr val="bg1"/>
                </a:solidFill>
              </a:rPr>
              <a:t>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90464"/>
            <a:ext cx="77724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Ranking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pic>
        <p:nvPicPr>
          <p:cNvPr id="3074" name="Picture 2" descr="http://missmalini.files.wordpress.com/2009/03/madhubala09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85720" y="2000240"/>
            <a:ext cx="1596784" cy="2383200"/>
          </a:xfrm>
          <a:prstGeom prst="rect">
            <a:avLst/>
          </a:prstGeom>
          <a:noFill/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214282" y="5072074"/>
            <a:ext cx="8929718" cy="157163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Rank these people in decreasing order of attractiveness.</a:t>
            </a:r>
            <a:endParaRPr kumimoji="0" lang="en-US" sz="3200" b="0" i="0" u="none" strike="noStrike" kern="1200" cap="none" spc="0" normalizeH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j-ea"/>
              <a:cs typeface="+mj-cs"/>
            </a:endParaRPr>
          </a:p>
        </p:txBody>
      </p:sp>
      <p:pic>
        <p:nvPicPr>
          <p:cNvPr id="17410" name="Picture 2" descr="http://thatshindi.oneindia.in/img/2009/01/08-lalu-yadav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929454" y="2000240"/>
            <a:ext cx="1906560" cy="2383200"/>
          </a:xfrm>
          <a:prstGeom prst="rect">
            <a:avLst/>
          </a:prstGeom>
          <a:noFill/>
        </p:spPr>
      </p:pic>
      <p:pic>
        <p:nvPicPr>
          <p:cNvPr id="17412" name="Picture 4" descr="http://www.rumela.com/albums/bipasha/bipasha09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227092" y="2000240"/>
            <a:ext cx="2072961" cy="2383200"/>
          </a:xfrm>
          <a:prstGeom prst="rect">
            <a:avLst/>
          </a:prstGeom>
          <a:noFill/>
        </p:spPr>
      </p:pic>
      <p:pic>
        <p:nvPicPr>
          <p:cNvPr id="17414" name="Picture 6" descr="http://www.gobollywood.com/profile/rakhi-sawant.jp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4644641" y="2000240"/>
            <a:ext cx="1940226" cy="23832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Multi-class Logistic Regression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 Multinomial Logistic Regression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Training time = </a:t>
            </a:r>
            <a:r>
              <a:rPr lang="en-US" sz="3200" i="1" dirty="0" smtClean="0">
                <a:solidFill>
                  <a:schemeClr val="bg1"/>
                </a:solidFill>
              </a:rPr>
              <a:t>O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L</a:t>
            </a:r>
            <a:r>
              <a:rPr lang="en-US" sz="3200" baseline="30000" dirty="0" smtClean="0">
                <a:solidFill>
                  <a:schemeClr val="bg1"/>
                </a:solidFill>
              </a:rPr>
              <a:t>6</a:t>
            </a:r>
            <a:r>
              <a:rPr lang="en-US" sz="3200" i="1" dirty="0" smtClean="0">
                <a:solidFill>
                  <a:schemeClr val="bg1"/>
                </a:solidFill>
              </a:rPr>
              <a:t>N</a:t>
            </a:r>
            <a:r>
              <a:rPr lang="en-US" sz="3200" baseline="30000" dirty="0" smtClean="0">
                <a:solidFill>
                  <a:schemeClr val="bg1"/>
                </a:solidFill>
              </a:rPr>
              <a:t>3</a:t>
            </a:r>
            <a:r>
              <a:rPr lang="en-US" sz="3200" dirty="0" smtClean="0">
                <a:solidFill>
                  <a:schemeClr val="bg1"/>
                </a:solidFill>
              </a:rPr>
              <a:t>)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Classification time for a new point = </a:t>
            </a:r>
            <a:r>
              <a:rPr lang="en-US" sz="3200" i="1" dirty="0" smtClean="0">
                <a:solidFill>
                  <a:schemeClr val="bg1"/>
                </a:solidFill>
              </a:rPr>
              <a:t>O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L</a:t>
            </a:r>
            <a:r>
              <a:rPr lang="en-US" sz="3200" baseline="30000" dirty="0" smtClean="0">
                <a:solidFill>
                  <a:schemeClr val="bg1"/>
                </a:solidFill>
              </a:rPr>
              <a:t>2</a:t>
            </a:r>
            <a:r>
              <a:rPr lang="en-US" sz="3200" i="1" dirty="0" smtClean="0">
                <a:solidFill>
                  <a:schemeClr val="bg1"/>
                </a:solidFill>
              </a:rPr>
              <a:t>N</a:t>
            </a:r>
            <a:r>
              <a:rPr lang="en-US" sz="3200" dirty="0" smtClean="0">
                <a:solidFill>
                  <a:schemeClr val="bg1"/>
                </a:solidFill>
              </a:rPr>
              <a:t>)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1-vs-All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Training time = </a:t>
            </a:r>
            <a:r>
              <a:rPr lang="en-US" sz="3200" i="1" dirty="0" smtClean="0">
                <a:solidFill>
                  <a:schemeClr val="bg1"/>
                </a:solidFill>
              </a:rPr>
              <a:t>O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L</a:t>
            </a:r>
            <a:r>
              <a:rPr lang="en-US" sz="3200" baseline="30000" dirty="0" smtClean="0">
                <a:solidFill>
                  <a:schemeClr val="bg1"/>
                </a:solidFill>
              </a:rPr>
              <a:t>4</a:t>
            </a:r>
            <a:r>
              <a:rPr lang="en-US" sz="3200" i="1" dirty="0" smtClean="0">
                <a:solidFill>
                  <a:schemeClr val="bg1"/>
                </a:solidFill>
              </a:rPr>
              <a:t>N</a:t>
            </a:r>
            <a:r>
              <a:rPr lang="en-US" sz="3200" baseline="30000" dirty="0" smtClean="0">
                <a:solidFill>
                  <a:schemeClr val="bg1"/>
                </a:solidFill>
              </a:rPr>
              <a:t>3</a:t>
            </a:r>
            <a:r>
              <a:rPr lang="en-US" sz="3200" dirty="0" smtClean="0">
                <a:solidFill>
                  <a:schemeClr val="bg1"/>
                </a:solidFill>
              </a:rPr>
              <a:t>)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Classification time for a new point = </a:t>
            </a:r>
            <a:r>
              <a:rPr lang="en-US" sz="3200" i="1" dirty="0" smtClean="0">
                <a:solidFill>
                  <a:schemeClr val="bg1"/>
                </a:solidFill>
              </a:rPr>
              <a:t>O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L</a:t>
            </a:r>
            <a:r>
              <a:rPr lang="en-US" sz="3200" baseline="30000" dirty="0" smtClean="0">
                <a:solidFill>
                  <a:schemeClr val="bg1"/>
                </a:solidFill>
              </a:rPr>
              <a:t>2</a:t>
            </a:r>
            <a:r>
              <a:rPr lang="en-US" sz="3200" i="1" dirty="0" smtClean="0">
                <a:solidFill>
                  <a:schemeClr val="bg1"/>
                </a:solidFill>
              </a:rPr>
              <a:t>N</a:t>
            </a:r>
            <a:r>
              <a:rPr lang="en-US" sz="3200" dirty="0" smtClean="0">
                <a:solidFill>
                  <a:schemeClr val="bg1"/>
                </a:solidFill>
              </a:rPr>
              <a:t>)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1-vs-1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Training time = </a:t>
            </a:r>
            <a:r>
              <a:rPr lang="en-US" sz="3200" i="1" dirty="0" smtClean="0">
                <a:solidFill>
                  <a:schemeClr val="bg1"/>
                </a:solidFill>
              </a:rPr>
              <a:t>O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L</a:t>
            </a:r>
            <a:r>
              <a:rPr lang="en-US" sz="3200" baseline="30000" dirty="0" smtClean="0">
                <a:solidFill>
                  <a:schemeClr val="bg1"/>
                </a:solidFill>
              </a:rPr>
              <a:t>2</a:t>
            </a:r>
            <a:r>
              <a:rPr lang="en-US" sz="3200" i="1" dirty="0" smtClean="0">
                <a:solidFill>
                  <a:schemeClr val="bg1"/>
                </a:solidFill>
              </a:rPr>
              <a:t>N</a:t>
            </a:r>
            <a:r>
              <a:rPr lang="en-US" sz="3200" baseline="30000" dirty="0" smtClean="0">
                <a:solidFill>
                  <a:schemeClr val="bg1"/>
                </a:solidFill>
              </a:rPr>
              <a:t>3</a:t>
            </a:r>
            <a:r>
              <a:rPr lang="en-US" sz="3200" dirty="0" smtClean="0">
                <a:solidFill>
                  <a:schemeClr val="bg1"/>
                </a:solidFill>
              </a:rPr>
              <a:t>)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Majority vote classification time  = </a:t>
            </a:r>
            <a:r>
              <a:rPr lang="en-US" sz="3200" i="1" dirty="0" smtClean="0">
                <a:solidFill>
                  <a:schemeClr val="bg1"/>
                </a:solidFill>
              </a:rPr>
              <a:t>O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L</a:t>
            </a:r>
            <a:r>
              <a:rPr lang="en-US" sz="3200" baseline="30000" dirty="0" smtClean="0">
                <a:solidFill>
                  <a:schemeClr val="bg1"/>
                </a:solidFill>
              </a:rPr>
              <a:t>2</a:t>
            </a:r>
            <a:r>
              <a:rPr lang="en-US" sz="3200" i="1" dirty="0" smtClean="0">
                <a:solidFill>
                  <a:schemeClr val="bg1"/>
                </a:solidFill>
              </a:rPr>
              <a:t>N</a:t>
            </a:r>
            <a:r>
              <a:rPr lang="en-US" sz="3200" dirty="0" smtClean="0">
                <a:solidFill>
                  <a:schemeClr val="bg1"/>
                </a:solidFill>
              </a:rPr>
              <a:t>)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DAG classification time  = </a:t>
            </a:r>
            <a:r>
              <a:rPr lang="en-US" sz="3200" i="1" dirty="0" smtClean="0">
                <a:solidFill>
                  <a:schemeClr val="bg1"/>
                </a:solidFill>
              </a:rPr>
              <a:t>O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LN</a:t>
            </a:r>
            <a:r>
              <a:rPr lang="en-US" sz="3200" dirty="0" smtClean="0">
                <a:solidFill>
                  <a:schemeClr val="bg1"/>
                </a:solidFill>
              </a:rPr>
              <a:t>)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Multinomial Logistic Regression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>
              <a:spcBef>
                <a:spcPct val="0"/>
              </a:spcBef>
              <a:defRPr/>
            </a:pP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baseline="-25000" dirty="0" smtClean="0">
                <a:solidFill>
                  <a:schemeClr val="bg1"/>
                </a:solidFill>
              </a:rPr>
              <a:t>MAP </a:t>
            </a:r>
            <a:r>
              <a:rPr lang="en-US" sz="3200" i="1" dirty="0" smtClean="0">
                <a:solidFill>
                  <a:schemeClr val="bg1"/>
                </a:solidFill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=</a:t>
            </a:r>
            <a:r>
              <a:rPr lang="en-US" sz="3200" dirty="0" smtClean="0">
                <a:solidFill>
                  <a:schemeClr val="bg1"/>
                </a:solidFill>
              </a:rPr>
              <a:t> argmax</a:t>
            </a:r>
            <a:r>
              <a:rPr lang="en-US" sz="3200" b="1" baseline="-25000" dirty="0" smtClean="0">
                <a:solidFill>
                  <a:schemeClr val="bg1"/>
                </a:solidFill>
                <a:sym typeface="Symbol"/>
              </a:rPr>
              <a:t>w,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b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w</a:t>
            </a:r>
            <a:r>
              <a:rPr lang="en-US" sz="3200" dirty="0" smtClean="0">
                <a:solidFill>
                  <a:schemeClr val="bg1"/>
                </a:solidFill>
              </a:rPr>
              <a:t>)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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|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 x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,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w</a:t>
            </a:r>
            <a:r>
              <a:rPr lang="en-US" sz="3200" dirty="0" smtClean="0">
                <a:solidFill>
                  <a:schemeClr val="bg1"/>
                </a:solidFill>
              </a:rPr>
              <a:t>)</a:t>
            </a:r>
          </a:p>
          <a:p>
            <a:pPr>
              <a:spcBef>
                <a:spcPct val="0"/>
              </a:spcBef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Regularized Multinomial Logistic Regression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Gaussian prior </a:t>
            </a:r>
          </a:p>
          <a:p>
            <a:pPr lvl="3">
              <a:spcBef>
                <a:spcPct val="0"/>
              </a:spcBef>
              <a:defRPr/>
            </a:pP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w</a:t>
            </a:r>
            <a:r>
              <a:rPr lang="en-US" sz="3200" dirty="0" smtClean="0">
                <a:solidFill>
                  <a:schemeClr val="bg1"/>
                </a:solidFill>
              </a:rPr>
              <a:t>) = exp( -½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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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l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w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l</a:t>
            </a:r>
            <a:r>
              <a:rPr lang="en-US" sz="3200" i="1" baseline="30000" dirty="0" smtClean="0">
                <a:solidFill>
                  <a:schemeClr val="bg1"/>
                </a:solidFill>
                <a:sym typeface="Symbol"/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w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l</a:t>
            </a:r>
            <a:r>
              <a:rPr lang="en-US" sz="3200" dirty="0" smtClean="0">
                <a:solidFill>
                  <a:schemeClr val="bg1"/>
                </a:solidFill>
              </a:rPr>
              <a:t>)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Multinomial logistic posterior</a:t>
            </a:r>
          </a:p>
          <a:p>
            <a:pPr lvl="3">
              <a:spcBef>
                <a:spcPct val="0"/>
              </a:spcBef>
              <a:defRPr/>
            </a:pP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 = </a:t>
            </a:r>
            <a:r>
              <a:rPr lang="en-US" sz="3200" i="1" dirty="0" smtClean="0">
                <a:solidFill>
                  <a:schemeClr val="bg1"/>
                </a:solidFill>
              </a:rPr>
              <a:t>l</a:t>
            </a:r>
            <a:r>
              <a:rPr lang="en-US" sz="3200" dirty="0" smtClean="0">
                <a:solidFill>
                  <a:schemeClr val="bg1"/>
                </a:solidFill>
              </a:rPr>
              <a:t> |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 x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,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w</a:t>
            </a:r>
            <a:r>
              <a:rPr lang="en-US" sz="3200" dirty="0" smtClean="0">
                <a:solidFill>
                  <a:schemeClr val="bg1"/>
                </a:solidFill>
              </a:rPr>
              <a:t>) = </a:t>
            </a:r>
            <a:r>
              <a:rPr lang="en-US" sz="3200" i="1" dirty="0" smtClean="0">
                <a:solidFill>
                  <a:schemeClr val="bg1"/>
                </a:solidFill>
              </a:rPr>
              <a:t>e</a:t>
            </a:r>
            <a:r>
              <a:rPr lang="en-US" sz="3200" i="1" baseline="30000" dirty="0" smtClean="0">
                <a:solidFill>
                  <a:schemeClr val="bg1"/>
                </a:solidFill>
              </a:rPr>
              <a:t>f</a:t>
            </a:r>
            <a:r>
              <a:rPr lang="en-US" sz="3200" i="1" baseline="10000" dirty="0" smtClean="0">
                <a:solidFill>
                  <a:schemeClr val="bg1"/>
                </a:solidFill>
              </a:rPr>
              <a:t>l</a:t>
            </a:r>
            <a:r>
              <a:rPr lang="en-US" sz="3200" baseline="30000" dirty="0" smtClean="0">
                <a:solidFill>
                  <a:schemeClr val="bg1"/>
                </a:solidFill>
              </a:rPr>
              <a:t>(</a:t>
            </a:r>
            <a:r>
              <a:rPr lang="en-US" sz="3200" b="1" baseline="30000" dirty="0" smtClean="0">
                <a:solidFill>
                  <a:schemeClr val="bg1"/>
                </a:solidFill>
              </a:rPr>
              <a:t>x</a:t>
            </a:r>
            <a:r>
              <a:rPr lang="en-US" sz="3200" i="1" baseline="10000" dirty="0" smtClean="0">
                <a:solidFill>
                  <a:schemeClr val="bg1"/>
                </a:solidFill>
              </a:rPr>
              <a:t>i</a:t>
            </a:r>
            <a:r>
              <a:rPr lang="en-US" sz="3200" baseline="30000" dirty="0" smtClean="0">
                <a:solidFill>
                  <a:schemeClr val="bg1"/>
                </a:solidFill>
              </a:rPr>
              <a:t>)</a:t>
            </a:r>
            <a:r>
              <a:rPr lang="en-US" sz="3200" dirty="0" smtClean="0">
                <a:solidFill>
                  <a:schemeClr val="bg1"/>
                </a:solidFill>
              </a:rPr>
              <a:t> /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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k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</a:rPr>
              <a:t>e</a:t>
            </a:r>
            <a:r>
              <a:rPr lang="en-US" sz="3200" i="1" baseline="30000" dirty="0" smtClean="0">
                <a:solidFill>
                  <a:schemeClr val="bg1"/>
                </a:solidFill>
              </a:rPr>
              <a:t>f</a:t>
            </a:r>
            <a:r>
              <a:rPr lang="en-US" sz="3200" i="1" baseline="10000" dirty="0" smtClean="0">
                <a:solidFill>
                  <a:schemeClr val="bg1"/>
                </a:solidFill>
              </a:rPr>
              <a:t>k</a:t>
            </a:r>
            <a:r>
              <a:rPr lang="en-US" sz="3200" baseline="30000" dirty="0" smtClean="0">
                <a:solidFill>
                  <a:schemeClr val="bg1"/>
                </a:solidFill>
              </a:rPr>
              <a:t>(</a:t>
            </a:r>
            <a:r>
              <a:rPr lang="en-US" sz="3200" b="1" baseline="30000" dirty="0" smtClean="0">
                <a:solidFill>
                  <a:schemeClr val="bg1"/>
                </a:solidFill>
              </a:rPr>
              <a:t>x</a:t>
            </a:r>
            <a:r>
              <a:rPr lang="en-US" sz="3200" i="1" baseline="10000" dirty="0" smtClean="0">
                <a:solidFill>
                  <a:schemeClr val="bg1"/>
                </a:solidFill>
              </a:rPr>
              <a:t>i</a:t>
            </a:r>
            <a:r>
              <a:rPr lang="en-US" sz="3200" baseline="30000" dirty="0" smtClean="0">
                <a:solidFill>
                  <a:schemeClr val="bg1"/>
                </a:solidFill>
              </a:rPr>
              <a:t>)</a:t>
            </a:r>
            <a:r>
              <a:rPr lang="en-US" sz="3200" dirty="0" smtClean="0">
                <a:solidFill>
                  <a:schemeClr val="bg1"/>
                </a:solidFill>
              </a:rPr>
              <a:t>   </a:t>
            </a:r>
          </a:p>
          <a:p>
            <a:pPr lvl="3">
              <a:spcBef>
                <a:spcPct val="0"/>
              </a:spcBef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where </a:t>
            </a:r>
            <a:r>
              <a:rPr lang="en-US" sz="3200" i="1" dirty="0" smtClean="0">
                <a:solidFill>
                  <a:schemeClr val="bg1"/>
                </a:solidFill>
              </a:rPr>
              <a:t>f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k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) =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w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k</a:t>
            </a:r>
            <a:r>
              <a:rPr lang="en-US" sz="3200" i="1" baseline="30000" dirty="0" smtClean="0">
                <a:solidFill>
                  <a:schemeClr val="bg1"/>
                </a:solidFill>
                <a:sym typeface="Symbol"/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 + </a:t>
            </a:r>
            <a:r>
              <a:rPr lang="en-US" sz="3200" i="1" dirty="0" smtClean="0">
                <a:solidFill>
                  <a:schemeClr val="bg1"/>
                </a:solidFill>
              </a:rPr>
              <a:t>b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k</a:t>
            </a:r>
            <a:r>
              <a:rPr lang="en-US" sz="3200" dirty="0" smtClean="0">
                <a:solidFill>
                  <a:schemeClr val="bg1"/>
                </a:solidFill>
              </a:rPr>
              <a:t>  </a:t>
            </a:r>
          </a:p>
          <a:p>
            <a:pPr lvl="3">
              <a:spcBef>
                <a:spcPct val="0"/>
              </a:spcBef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	</a:t>
            </a:r>
          </a:p>
          <a:p>
            <a:pPr lvl="2">
              <a:spcBef>
                <a:spcPct val="0"/>
              </a:spcBef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Note that we have to learn an extra classifier by not explicitly enforcing 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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l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 = </a:t>
            </a:r>
            <a:r>
              <a:rPr lang="en-US" sz="3200" i="1" dirty="0" smtClean="0">
                <a:solidFill>
                  <a:schemeClr val="bg1"/>
                </a:solidFill>
              </a:rPr>
              <a:t>l</a:t>
            </a:r>
            <a:r>
              <a:rPr lang="en-US" sz="3200" dirty="0" smtClean="0">
                <a:solidFill>
                  <a:schemeClr val="bg1"/>
                </a:solidFill>
              </a:rPr>
              <a:t> |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 x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,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w</a:t>
            </a:r>
            <a:r>
              <a:rPr lang="en-US" sz="3200" dirty="0" smtClean="0">
                <a:solidFill>
                  <a:schemeClr val="bg1"/>
                </a:solidFill>
              </a:rPr>
              <a:t>) = 1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Multinomial Logistic Regression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>
              <a:spcBef>
                <a:spcPct val="0"/>
              </a:spcBef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(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w</a:t>
            </a:r>
            <a:r>
              <a:rPr lang="en-US" sz="3200" dirty="0" smtClean="0">
                <a:solidFill>
                  <a:schemeClr val="bg1"/>
                </a:solidFill>
              </a:rPr>
              <a:t>, </a:t>
            </a:r>
            <a:r>
              <a:rPr lang="en-US" sz="3200" b="1" dirty="0" smtClean="0">
                <a:solidFill>
                  <a:schemeClr val="bg1"/>
                </a:solidFill>
              </a:rPr>
              <a:t>b</a:t>
            </a:r>
            <a:r>
              <a:rPr lang="en-US" sz="3200" dirty="0" smtClean="0">
                <a:solidFill>
                  <a:schemeClr val="bg1"/>
                </a:solidFill>
              </a:rPr>
              <a:t>)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=</a:t>
            </a:r>
            <a:r>
              <a:rPr lang="en-US" sz="3200" dirty="0" smtClean="0">
                <a:solidFill>
                  <a:schemeClr val="bg1"/>
                </a:solidFill>
              </a:rPr>
              <a:t> ½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 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k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w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k</a:t>
            </a:r>
            <a:r>
              <a:rPr lang="en-US" sz="3200" i="1" baseline="30000" dirty="0" smtClean="0">
                <a:solidFill>
                  <a:schemeClr val="bg1"/>
                </a:solidFill>
                <a:sym typeface="Symbol"/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w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k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dirty="0" smtClean="0">
                <a:solidFill>
                  <a:schemeClr val="bg1"/>
                </a:solidFill>
              </a:rPr>
              <a:t>+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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 [log(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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k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</a:rPr>
              <a:t>f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k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)) -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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k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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ky</a:t>
            </a:r>
            <a:r>
              <a:rPr lang="en-US" sz="3200" i="1" baseline="-50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</a:rPr>
              <a:t>f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k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)]</a:t>
            </a:r>
          </a:p>
          <a:p>
            <a:pPr>
              <a:spcBef>
                <a:spcPct val="0"/>
              </a:spcBef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 lvl="0">
              <a:spcBef>
                <a:spcPct val="0"/>
              </a:spcBef>
              <a:buFont typeface="Symbol"/>
              <a:buChar char="Þ"/>
              <a:defRPr/>
            </a:pPr>
            <a:r>
              <a:rPr lang="en-US" sz="3200" b="1" dirty="0" smtClean="0">
                <a:solidFill>
                  <a:prstClr val="white"/>
                </a:solidFill>
                <a:sym typeface="Symbol"/>
              </a:rPr>
              <a:t></a:t>
            </a:r>
            <a:r>
              <a:rPr lang="en-US" sz="3200" b="1" baseline="-25000" dirty="0" smtClean="0">
                <a:solidFill>
                  <a:prstClr val="white"/>
                </a:solidFill>
                <a:sym typeface="Symbol"/>
              </a:rPr>
              <a:t>w</a:t>
            </a:r>
            <a:r>
              <a:rPr lang="en-US" sz="3200" i="1" baseline="-50000" dirty="0" smtClean="0">
                <a:solidFill>
                  <a:schemeClr val="bg1"/>
                </a:solidFill>
                <a:sym typeface="Symbol"/>
              </a:rPr>
              <a:t>k</a:t>
            </a:r>
            <a:r>
              <a:rPr lang="en-US" sz="3200" dirty="0" smtClean="0">
                <a:solidFill>
                  <a:prstClr val="white"/>
                </a:solidFill>
                <a:sym typeface="Symbol"/>
              </a:rPr>
              <a:t>(</a:t>
            </a:r>
            <a:r>
              <a:rPr lang="en-US" sz="3200" b="1" dirty="0" smtClean="0">
                <a:solidFill>
                  <a:prstClr val="white"/>
                </a:solidFill>
                <a:sym typeface="Symbol"/>
              </a:rPr>
              <a:t>w</a:t>
            </a:r>
            <a:r>
              <a:rPr lang="en-US" sz="3200" dirty="0" smtClean="0">
                <a:solidFill>
                  <a:prstClr val="white"/>
                </a:solidFill>
              </a:rPr>
              <a:t>, </a:t>
            </a:r>
            <a:r>
              <a:rPr lang="en-US" sz="3200" i="1" dirty="0" smtClean="0">
                <a:solidFill>
                  <a:prstClr val="white"/>
                </a:solidFill>
              </a:rPr>
              <a:t>b</a:t>
            </a:r>
            <a:r>
              <a:rPr lang="en-US" sz="3200" dirty="0" smtClean="0">
                <a:solidFill>
                  <a:prstClr val="white"/>
                </a:solidFill>
              </a:rPr>
              <a:t>) </a:t>
            </a:r>
            <a:r>
              <a:rPr lang="en-US" sz="3200" dirty="0" smtClean="0">
                <a:solidFill>
                  <a:prstClr val="white"/>
                </a:solidFill>
                <a:sym typeface="Symbol"/>
              </a:rPr>
              <a:t>=</a:t>
            </a:r>
            <a:r>
              <a:rPr lang="en-US" sz="3200" dirty="0" smtClean="0">
                <a:solidFill>
                  <a:prstClr val="white"/>
                </a:solidFill>
              </a:rPr>
              <a:t> </a:t>
            </a:r>
            <a:r>
              <a:rPr lang="en-US" sz="3200" i="1" dirty="0" smtClean="0">
                <a:solidFill>
                  <a:prstClr val="white"/>
                </a:solidFill>
                <a:sym typeface="Symbol"/>
              </a:rPr>
              <a:t></a:t>
            </a:r>
            <a:r>
              <a:rPr lang="en-US" sz="3200" b="1" dirty="0" smtClean="0">
                <a:solidFill>
                  <a:prstClr val="white"/>
                </a:solidFill>
                <a:sym typeface="Symbol"/>
              </a:rPr>
              <a:t>w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k</a:t>
            </a:r>
            <a:r>
              <a:rPr lang="en-US" sz="3200" dirty="0" smtClean="0">
                <a:solidFill>
                  <a:prstClr val="white"/>
                </a:solidFill>
                <a:sym typeface="Symbol"/>
              </a:rPr>
              <a:t> +</a:t>
            </a:r>
            <a:r>
              <a:rPr lang="en-US" sz="3200" dirty="0" smtClean="0">
                <a:solidFill>
                  <a:prstClr val="white"/>
                </a:solidFill>
              </a:rPr>
              <a:t> </a:t>
            </a:r>
            <a:r>
              <a:rPr lang="en-US" sz="3200" dirty="0" smtClean="0">
                <a:solidFill>
                  <a:prstClr val="white"/>
                </a:solidFill>
                <a:sym typeface="Symbol"/>
              </a:rPr>
              <a:t></a:t>
            </a:r>
            <a:r>
              <a:rPr lang="en-US" sz="3200" i="1" baseline="-25000" dirty="0" smtClean="0">
                <a:solidFill>
                  <a:prstClr val="white"/>
                </a:solidFill>
              </a:rPr>
              <a:t>I</a:t>
            </a:r>
            <a:r>
              <a:rPr lang="en-US" sz="3200" dirty="0" smtClean="0">
                <a:solidFill>
                  <a:prstClr val="white"/>
                </a:solidFill>
              </a:rPr>
              <a:t> [ </a:t>
            </a:r>
            <a:r>
              <a:rPr lang="en-US" sz="3200" i="1" dirty="0" smtClean="0">
                <a:solidFill>
                  <a:prstClr val="white"/>
                </a:solidFill>
              </a:rPr>
              <a:t>p</a:t>
            </a:r>
            <a:r>
              <a:rPr lang="en-US" sz="3200" dirty="0" smtClean="0">
                <a:solidFill>
                  <a:prstClr val="white"/>
                </a:solidFill>
              </a:rPr>
              <a:t>(</a:t>
            </a:r>
            <a:r>
              <a:rPr lang="en-US" sz="3200" i="1" dirty="0" smtClean="0">
                <a:solidFill>
                  <a:prstClr val="white"/>
                </a:solidFill>
              </a:rPr>
              <a:t>y</a:t>
            </a:r>
            <a:r>
              <a:rPr lang="en-US" sz="3200" i="1" baseline="-25000" dirty="0" smtClean="0">
                <a:solidFill>
                  <a:prstClr val="white"/>
                </a:solidFill>
              </a:rPr>
              <a:t>i</a:t>
            </a:r>
            <a:r>
              <a:rPr lang="en-US" sz="3200" dirty="0" smtClean="0">
                <a:solidFill>
                  <a:prstClr val="white"/>
                </a:solidFill>
              </a:rPr>
              <a:t> = </a:t>
            </a:r>
            <a:r>
              <a:rPr lang="en-US" sz="3200" i="1" dirty="0" smtClean="0">
                <a:solidFill>
                  <a:prstClr val="white"/>
                </a:solidFill>
              </a:rPr>
              <a:t>k</a:t>
            </a:r>
            <a:r>
              <a:rPr lang="en-US" sz="3200" dirty="0" smtClean="0">
                <a:solidFill>
                  <a:prstClr val="white"/>
                </a:solidFill>
              </a:rPr>
              <a:t> | </a:t>
            </a:r>
            <a:r>
              <a:rPr lang="en-US" sz="3200" b="1" dirty="0" smtClean="0">
                <a:solidFill>
                  <a:prstClr val="white"/>
                </a:solidFill>
              </a:rPr>
              <a:t>x</a:t>
            </a:r>
            <a:r>
              <a:rPr lang="en-US" sz="3200" i="1" baseline="-25000" dirty="0" smtClean="0">
                <a:solidFill>
                  <a:prstClr val="white"/>
                </a:solidFill>
              </a:rPr>
              <a:t>i</a:t>
            </a:r>
            <a:r>
              <a:rPr lang="en-US" sz="3200" dirty="0" smtClean="0">
                <a:solidFill>
                  <a:prstClr val="white"/>
                </a:solidFill>
              </a:rPr>
              <a:t>,</a:t>
            </a:r>
            <a:r>
              <a:rPr lang="en-US" sz="3200" b="1" dirty="0" smtClean="0">
                <a:solidFill>
                  <a:prstClr val="white"/>
                </a:solidFill>
              </a:rPr>
              <a:t>w</a:t>
            </a:r>
            <a:r>
              <a:rPr lang="en-US" sz="3200" dirty="0" smtClean="0">
                <a:solidFill>
                  <a:prstClr val="white"/>
                </a:solidFill>
              </a:rPr>
              <a:t>) -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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ky</a:t>
            </a:r>
            <a:r>
              <a:rPr lang="en-US" sz="3200" i="1" baseline="-50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 smtClean="0">
                <a:solidFill>
                  <a:prstClr val="white"/>
                </a:solidFill>
              </a:rPr>
              <a:t> ]</a:t>
            </a:r>
            <a:r>
              <a:rPr lang="en-US" sz="3200" i="1" baseline="-25000" dirty="0" smtClean="0">
                <a:solidFill>
                  <a:prstClr val="white"/>
                </a:solidFill>
              </a:rPr>
              <a:t> </a:t>
            </a:r>
            <a:r>
              <a:rPr lang="en-US" sz="3200" b="1" dirty="0" smtClean="0">
                <a:solidFill>
                  <a:prstClr val="white"/>
                </a:solidFill>
              </a:rPr>
              <a:t>x</a:t>
            </a:r>
            <a:r>
              <a:rPr lang="en-US" sz="3200" i="1" baseline="-25000" dirty="0" smtClean="0">
                <a:solidFill>
                  <a:prstClr val="white"/>
                </a:solidFill>
              </a:rPr>
              <a:t>i</a:t>
            </a:r>
            <a:endParaRPr lang="en-US" sz="3200" dirty="0" smtClean="0">
              <a:solidFill>
                <a:prstClr val="white"/>
              </a:solidFill>
            </a:endParaRPr>
          </a:p>
          <a:p>
            <a:pPr>
              <a:spcBef>
                <a:spcPct val="0"/>
              </a:spcBef>
              <a:buFont typeface="Symbol"/>
              <a:buChar char="Þ"/>
              <a:defRPr/>
            </a:pPr>
            <a:r>
              <a:rPr lang="en-US" sz="3200" dirty="0" smtClean="0">
                <a:solidFill>
                  <a:prstClr val="white"/>
                </a:solidFill>
              </a:rPr>
              <a:t> </a:t>
            </a:r>
            <a:r>
              <a:rPr lang="en-US" sz="3200" b="1" dirty="0" smtClean="0">
                <a:solidFill>
                  <a:prstClr val="white"/>
                </a:solidFill>
                <a:sym typeface="Symbol"/>
              </a:rPr>
              <a:t></a:t>
            </a:r>
            <a:r>
              <a:rPr lang="en-US" sz="3200" i="1" baseline="-25000" dirty="0" smtClean="0">
                <a:solidFill>
                  <a:prstClr val="white"/>
                </a:solidFill>
                <a:sym typeface="Symbol"/>
              </a:rPr>
              <a:t>b</a:t>
            </a:r>
            <a:r>
              <a:rPr lang="en-US" sz="3200" i="1" baseline="-50000" dirty="0" smtClean="0">
                <a:solidFill>
                  <a:schemeClr val="bg1"/>
                </a:solidFill>
                <a:sym typeface="Symbol"/>
              </a:rPr>
              <a:t>k</a:t>
            </a:r>
            <a:r>
              <a:rPr lang="en-US" sz="3200" dirty="0" smtClean="0">
                <a:solidFill>
                  <a:prstClr val="white"/>
                </a:solidFill>
                <a:sym typeface="Symbol"/>
              </a:rPr>
              <a:t>(</a:t>
            </a:r>
            <a:r>
              <a:rPr lang="en-US" sz="3200" b="1" dirty="0" smtClean="0">
                <a:solidFill>
                  <a:prstClr val="white"/>
                </a:solidFill>
                <a:sym typeface="Symbol"/>
              </a:rPr>
              <a:t>w</a:t>
            </a:r>
            <a:r>
              <a:rPr lang="en-US" sz="3200" dirty="0" smtClean="0">
                <a:solidFill>
                  <a:prstClr val="white"/>
                </a:solidFill>
              </a:rPr>
              <a:t>, </a:t>
            </a:r>
            <a:r>
              <a:rPr lang="en-US" sz="3200" i="1" dirty="0" smtClean="0">
                <a:solidFill>
                  <a:prstClr val="white"/>
                </a:solidFill>
              </a:rPr>
              <a:t>b</a:t>
            </a:r>
            <a:r>
              <a:rPr lang="en-US" sz="3200" dirty="0" smtClean="0">
                <a:solidFill>
                  <a:prstClr val="white"/>
                </a:solidFill>
              </a:rPr>
              <a:t>) </a:t>
            </a:r>
            <a:r>
              <a:rPr lang="en-US" sz="3200" dirty="0" smtClean="0">
                <a:solidFill>
                  <a:prstClr val="white"/>
                </a:solidFill>
                <a:sym typeface="Symbol"/>
              </a:rPr>
              <a:t>=</a:t>
            </a:r>
            <a:r>
              <a:rPr lang="en-US" sz="3200" dirty="0" smtClean="0">
                <a:solidFill>
                  <a:prstClr val="white"/>
                </a:solidFill>
              </a:rPr>
              <a:t> </a:t>
            </a:r>
            <a:r>
              <a:rPr lang="en-US" sz="3200" dirty="0" smtClean="0">
                <a:solidFill>
                  <a:prstClr val="white"/>
                </a:solidFill>
                <a:sym typeface="Symbol"/>
              </a:rPr>
              <a:t></a:t>
            </a:r>
            <a:r>
              <a:rPr lang="en-US" sz="3200" i="1" baseline="-25000" dirty="0" smtClean="0">
                <a:solidFill>
                  <a:prstClr val="white"/>
                </a:solidFill>
              </a:rPr>
              <a:t>I</a:t>
            </a:r>
            <a:r>
              <a:rPr lang="en-US" sz="3200" dirty="0" smtClean="0">
                <a:solidFill>
                  <a:prstClr val="white"/>
                </a:solidFill>
              </a:rPr>
              <a:t> [ </a:t>
            </a:r>
            <a:r>
              <a:rPr lang="en-US" sz="3200" i="1" dirty="0" smtClean="0">
                <a:solidFill>
                  <a:prstClr val="white"/>
                </a:solidFill>
              </a:rPr>
              <a:t>p</a:t>
            </a:r>
            <a:r>
              <a:rPr lang="en-US" sz="3200" dirty="0" smtClean="0">
                <a:solidFill>
                  <a:prstClr val="white"/>
                </a:solidFill>
              </a:rPr>
              <a:t>(</a:t>
            </a:r>
            <a:r>
              <a:rPr lang="en-US" sz="3200" i="1" dirty="0" smtClean="0">
                <a:solidFill>
                  <a:prstClr val="white"/>
                </a:solidFill>
              </a:rPr>
              <a:t>y</a:t>
            </a:r>
            <a:r>
              <a:rPr lang="en-US" sz="3200" i="1" baseline="-25000" dirty="0" smtClean="0">
                <a:solidFill>
                  <a:prstClr val="white"/>
                </a:solidFill>
              </a:rPr>
              <a:t>i</a:t>
            </a:r>
            <a:r>
              <a:rPr lang="en-US" sz="3200" dirty="0" smtClean="0">
                <a:solidFill>
                  <a:prstClr val="white"/>
                </a:solidFill>
              </a:rPr>
              <a:t> = </a:t>
            </a:r>
            <a:r>
              <a:rPr lang="en-US" sz="3200" i="1" dirty="0" smtClean="0">
                <a:solidFill>
                  <a:prstClr val="white"/>
                </a:solidFill>
              </a:rPr>
              <a:t>k</a:t>
            </a:r>
            <a:r>
              <a:rPr lang="en-US" sz="3200" dirty="0" smtClean="0">
                <a:solidFill>
                  <a:prstClr val="white"/>
                </a:solidFill>
              </a:rPr>
              <a:t> | </a:t>
            </a:r>
            <a:r>
              <a:rPr lang="en-US" sz="3200" b="1" dirty="0" smtClean="0">
                <a:solidFill>
                  <a:prstClr val="white"/>
                </a:solidFill>
              </a:rPr>
              <a:t>x</a:t>
            </a:r>
            <a:r>
              <a:rPr lang="en-US" sz="3200" i="1" baseline="-25000" dirty="0" smtClean="0">
                <a:solidFill>
                  <a:prstClr val="white"/>
                </a:solidFill>
              </a:rPr>
              <a:t>i</a:t>
            </a:r>
            <a:r>
              <a:rPr lang="en-US" sz="3200" dirty="0" smtClean="0">
                <a:solidFill>
                  <a:prstClr val="white"/>
                </a:solidFill>
              </a:rPr>
              <a:t>,</a:t>
            </a:r>
            <a:r>
              <a:rPr lang="en-US" sz="3200" b="1" dirty="0" smtClean="0">
                <a:solidFill>
                  <a:prstClr val="white"/>
                </a:solidFill>
              </a:rPr>
              <a:t>w</a:t>
            </a:r>
            <a:r>
              <a:rPr lang="en-US" sz="3200" dirty="0" smtClean="0">
                <a:solidFill>
                  <a:prstClr val="white"/>
                </a:solidFill>
              </a:rPr>
              <a:t>) -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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ky</a:t>
            </a:r>
            <a:r>
              <a:rPr lang="en-US" sz="3200" i="1" baseline="-50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 smtClean="0">
                <a:solidFill>
                  <a:prstClr val="white"/>
                </a:solidFill>
              </a:rPr>
              <a:t> ]</a:t>
            </a:r>
          </a:p>
          <a:p>
            <a:pPr lvl="0">
              <a:spcBef>
                <a:spcPct val="0"/>
              </a:spcBef>
              <a:defRPr/>
            </a:pPr>
            <a:endParaRPr lang="en-US" sz="3200" dirty="0" smtClean="0">
              <a:solidFill>
                <a:prstClr val="white"/>
              </a:solidFill>
            </a:endParaRPr>
          </a:p>
          <a:p>
            <a:pPr lvl="0">
              <a:spcBef>
                <a:spcPct val="0"/>
              </a:spcBef>
              <a:defRPr/>
            </a:pPr>
            <a:endParaRPr lang="en-US" sz="3200" dirty="0" smtClean="0">
              <a:solidFill>
                <a:prstClr val="white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2000" dirty="0" smtClean="0">
              <a:solidFill>
                <a:srgbClr val="FFFF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Multi-class Logistic Regression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2112" y="903288"/>
            <a:ext cx="9148223" cy="6090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Multi-class Logistic Regression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2112" y="903288"/>
            <a:ext cx="9148223" cy="6090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Multi-class Logistic Regression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2112" y="903288"/>
            <a:ext cx="9148223" cy="6090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Multi-class Logistic Regression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2112" y="903288"/>
            <a:ext cx="9148223" cy="6090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Multi-class Logistic Regression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3600" y="903288"/>
            <a:ext cx="9148223" cy="6090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Multi-class Logistic Regression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3600" y="903288"/>
            <a:ext cx="9148223" cy="6090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From Probabilities to Loss Functions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>
              <a:spcBef>
                <a:spcPct val="0"/>
              </a:spcBef>
              <a:defRPr/>
            </a:pP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</a:t>
            </a:r>
            <a:r>
              <a:rPr lang="en-US" sz="3200" baseline="-25000" dirty="0" smtClean="0">
                <a:solidFill>
                  <a:schemeClr val="bg1"/>
                </a:solidFill>
              </a:rPr>
              <a:t>MAP </a:t>
            </a:r>
            <a:r>
              <a:rPr lang="en-US" sz="3200" i="1" dirty="0" smtClean="0">
                <a:solidFill>
                  <a:schemeClr val="bg1"/>
                </a:solidFill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=</a:t>
            </a:r>
            <a:r>
              <a:rPr lang="en-US" sz="3200" dirty="0" smtClean="0">
                <a:solidFill>
                  <a:schemeClr val="bg1"/>
                </a:solidFill>
              </a:rPr>
              <a:t> argmin</a:t>
            </a:r>
            <a:r>
              <a:rPr lang="en-US" sz="3200" b="1" baseline="-25000" dirty="0" smtClean="0">
                <a:solidFill>
                  <a:schemeClr val="bg1"/>
                </a:solidFill>
                <a:sym typeface="Symbol"/>
              </a:rPr>
              <a:t>w,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b</a:t>
            </a:r>
            <a:r>
              <a:rPr lang="en-US" sz="3200" dirty="0" smtClean="0">
                <a:solidFill>
                  <a:schemeClr val="bg1"/>
                </a:solidFill>
              </a:rPr>
              <a:t> ½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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w</a:t>
            </a:r>
            <a:r>
              <a:rPr lang="en-US" sz="3200" baseline="30000" dirty="0" smtClean="0">
                <a:solidFill>
                  <a:schemeClr val="bg1"/>
                </a:solidFill>
                <a:sym typeface="Symbol"/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w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dirty="0" smtClean="0">
                <a:solidFill>
                  <a:schemeClr val="bg1"/>
                </a:solidFill>
              </a:rPr>
              <a:t>+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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 log(1+exp(1-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b</a:t>
            </a:r>
            <a:r>
              <a:rPr lang="en-US" sz="3200" dirty="0" smtClean="0">
                <a:solidFill>
                  <a:schemeClr val="bg1"/>
                </a:solidFill>
              </a:rPr>
              <a:t>+</a:t>
            </a:r>
            <a:r>
              <a:rPr lang="en-US" sz="3200" b="1" dirty="0" smtClean="0">
                <a:solidFill>
                  <a:schemeClr val="bg1"/>
                </a:solidFill>
              </a:rPr>
              <a:t>w</a:t>
            </a:r>
            <a:r>
              <a:rPr lang="en-US" sz="3200" baseline="30000" dirty="0" smtClean="0">
                <a:solidFill>
                  <a:schemeClr val="bg1"/>
                </a:solidFill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)))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66814" y="1750221"/>
            <a:ext cx="6810372" cy="51077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90464"/>
            <a:ext cx="77724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Multi-Label Classification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pic>
        <p:nvPicPr>
          <p:cNvPr id="3074" name="Picture 2" descr="http://missmalini.files.wordpress.com/2009/03/madhubala09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428992" y="1285860"/>
            <a:ext cx="2286016" cy="3411879"/>
          </a:xfrm>
          <a:prstGeom prst="rect">
            <a:avLst/>
          </a:prstGeom>
          <a:noFill/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214282" y="5072074"/>
            <a:ext cx="8929718" cy="157163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Tag this image with the set of relevant labels from {female, Madhubala, beautiful</a:t>
            </a:r>
            <a:r>
              <a:rPr lang="en-US" sz="3200" smtClean="0">
                <a:solidFill>
                  <a:schemeClr val="bg1"/>
                </a:solidFill>
                <a:ea typeface="+mj-ea"/>
                <a:cs typeface="+mj-cs"/>
              </a:rPr>
              <a:t>, IITD 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faculty}</a:t>
            </a:r>
            <a:endParaRPr kumimoji="0" lang="en-US" sz="3200" b="0" i="0" u="none" strike="noStrike" kern="1200" cap="none" spc="0" normalizeH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832361"/>
            <a:ext cx="9144000" cy="3193278"/>
          </a:xfrm>
        </p:spPr>
        <p:txBody>
          <a:bodyPr>
            <a:noAutofit/>
          </a:bodyPr>
          <a:lstStyle/>
          <a:p>
            <a:r>
              <a:rPr lang="en-US" sz="7000" dirty="0" smtClean="0">
                <a:solidFill>
                  <a:schemeClr val="bg1"/>
                </a:solidFill>
              </a:rPr>
              <a:t>Support Vector Machines</a:t>
            </a:r>
            <a:endParaRPr lang="en-US" sz="7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1" name="Line 5"/>
          <p:cNvSpPr>
            <a:spLocks noChangeShapeType="1"/>
          </p:cNvSpPr>
          <p:nvPr/>
        </p:nvSpPr>
        <p:spPr bwMode="auto">
          <a:xfrm>
            <a:off x="4572000" y="1219200"/>
            <a:ext cx="0" cy="5181600"/>
          </a:xfrm>
          <a:prstGeom prst="line">
            <a:avLst/>
          </a:prstGeom>
          <a:noFill/>
          <a:ln w="9525">
            <a:solidFill>
              <a:schemeClr val="bg1"/>
            </a:solidFill>
            <a:prstDash val="dash"/>
            <a:round/>
            <a:headEnd type="triangle" w="med" len="med"/>
            <a:tailEnd type="triangle" w="med" len="med"/>
          </a:ln>
        </p:spPr>
        <p:txBody>
          <a:bodyPr/>
          <a:lstStyle/>
          <a:p>
            <a:endParaRPr lang="en-US" dirty="0"/>
          </a:p>
        </p:txBody>
      </p:sp>
      <p:sp>
        <p:nvSpPr>
          <p:cNvPr id="9222" name="Line 6"/>
          <p:cNvSpPr>
            <a:spLocks noChangeShapeType="1"/>
          </p:cNvSpPr>
          <p:nvPr/>
        </p:nvSpPr>
        <p:spPr bwMode="auto">
          <a:xfrm rot="5400000">
            <a:off x="4572000" y="-533400"/>
            <a:ext cx="0" cy="7924800"/>
          </a:xfrm>
          <a:prstGeom prst="line">
            <a:avLst/>
          </a:prstGeom>
          <a:noFill/>
          <a:ln w="9525">
            <a:solidFill>
              <a:schemeClr val="bg1"/>
            </a:solidFill>
            <a:prstDash val="dash"/>
            <a:round/>
            <a:headEnd type="triangle" w="med" len="med"/>
            <a:tailEnd type="triangle" w="med" len="med"/>
          </a:ln>
        </p:spPr>
        <p:txBody>
          <a:bodyPr/>
          <a:lstStyle/>
          <a:p>
            <a:endParaRPr lang="en-US" dirty="0"/>
          </a:p>
        </p:txBody>
      </p:sp>
      <p:sp>
        <p:nvSpPr>
          <p:cNvPr id="9233" name="Oval 17"/>
          <p:cNvSpPr>
            <a:spLocks noChangeArrowheads="1"/>
          </p:cNvSpPr>
          <p:nvPr/>
        </p:nvSpPr>
        <p:spPr bwMode="auto">
          <a:xfrm>
            <a:off x="5000625" y="46482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34" name="Oval 18"/>
          <p:cNvSpPr>
            <a:spLocks noChangeArrowheads="1"/>
          </p:cNvSpPr>
          <p:nvPr/>
        </p:nvSpPr>
        <p:spPr bwMode="auto">
          <a:xfrm>
            <a:off x="5683250" y="39624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35" name="Oval 19"/>
          <p:cNvSpPr>
            <a:spLocks noChangeArrowheads="1"/>
          </p:cNvSpPr>
          <p:nvPr/>
        </p:nvSpPr>
        <p:spPr bwMode="auto">
          <a:xfrm>
            <a:off x="3719513" y="3810000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39" name="Oval 23"/>
          <p:cNvSpPr>
            <a:spLocks noChangeArrowheads="1"/>
          </p:cNvSpPr>
          <p:nvPr/>
        </p:nvSpPr>
        <p:spPr bwMode="auto">
          <a:xfrm>
            <a:off x="5181600" y="64008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0" name="Oval 24"/>
          <p:cNvSpPr>
            <a:spLocks noChangeArrowheads="1"/>
          </p:cNvSpPr>
          <p:nvPr/>
        </p:nvSpPr>
        <p:spPr bwMode="auto">
          <a:xfrm>
            <a:off x="7102475" y="5959475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1" name="Oval 25"/>
          <p:cNvSpPr>
            <a:spLocks noChangeArrowheads="1"/>
          </p:cNvSpPr>
          <p:nvPr/>
        </p:nvSpPr>
        <p:spPr bwMode="auto">
          <a:xfrm>
            <a:off x="7543800" y="48768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2" name="Oval 26"/>
          <p:cNvSpPr>
            <a:spLocks noChangeArrowheads="1"/>
          </p:cNvSpPr>
          <p:nvPr/>
        </p:nvSpPr>
        <p:spPr bwMode="auto">
          <a:xfrm>
            <a:off x="7772400" y="30480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3" name="Oval 27"/>
          <p:cNvSpPr>
            <a:spLocks noChangeArrowheads="1"/>
          </p:cNvSpPr>
          <p:nvPr/>
        </p:nvSpPr>
        <p:spPr bwMode="auto">
          <a:xfrm>
            <a:off x="5486400" y="2054225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4" name="Oval 28"/>
          <p:cNvSpPr>
            <a:spLocks noChangeArrowheads="1"/>
          </p:cNvSpPr>
          <p:nvPr/>
        </p:nvSpPr>
        <p:spPr bwMode="auto">
          <a:xfrm>
            <a:off x="6096000" y="47244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5" name="Oval 29"/>
          <p:cNvSpPr>
            <a:spLocks noChangeArrowheads="1"/>
          </p:cNvSpPr>
          <p:nvPr/>
        </p:nvSpPr>
        <p:spPr bwMode="auto">
          <a:xfrm>
            <a:off x="7467600" y="28194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6" name="Oval 30"/>
          <p:cNvSpPr>
            <a:spLocks noChangeArrowheads="1"/>
          </p:cNvSpPr>
          <p:nvPr/>
        </p:nvSpPr>
        <p:spPr bwMode="auto">
          <a:xfrm>
            <a:off x="8077200" y="38862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7" name="Oval 31"/>
          <p:cNvSpPr>
            <a:spLocks noChangeArrowheads="1"/>
          </p:cNvSpPr>
          <p:nvPr/>
        </p:nvSpPr>
        <p:spPr bwMode="auto">
          <a:xfrm>
            <a:off x="5943600" y="55626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8" name="Oval 32"/>
          <p:cNvSpPr>
            <a:spLocks noChangeArrowheads="1"/>
          </p:cNvSpPr>
          <p:nvPr/>
        </p:nvSpPr>
        <p:spPr bwMode="auto">
          <a:xfrm>
            <a:off x="8458200" y="61722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9" name="Oval 33"/>
          <p:cNvSpPr>
            <a:spLocks noChangeArrowheads="1"/>
          </p:cNvSpPr>
          <p:nvPr/>
        </p:nvSpPr>
        <p:spPr bwMode="auto">
          <a:xfrm>
            <a:off x="3200400" y="1447800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50" name="Oval 34"/>
          <p:cNvSpPr>
            <a:spLocks noChangeArrowheads="1"/>
          </p:cNvSpPr>
          <p:nvPr/>
        </p:nvSpPr>
        <p:spPr bwMode="auto">
          <a:xfrm>
            <a:off x="1143000" y="4343400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51" name="Oval 35"/>
          <p:cNvSpPr>
            <a:spLocks noChangeArrowheads="1"/>
          </p:cNvSpPr>
          <p:nvPr/>
        </p:nvSpPr>
        <p:spPr bwMode="auto">
          <a:xfrm>
            <a:off x="1981200" y="4419600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52" name="Oval 36"/>
          <p:cNvSpPr>
            <a:spLocks noChangeArrowheads="1"/>
          </p:cNvSpPr>
          <p:nvPr/>
        </p:nvSpPr>
        <p:spPr bwMode="auto">
          <a:xfrm>
            <a:off x="2667000" y="2819400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53" name="Oval 37"/>
          <p:cNvSpPr>
            <a:spLocks noChangeArrowheads="1"/>
          </p:cNvSpPr>
          <p:nvPr/>
        </p:nvSpPr>
        <p:spPr bwMode="auto">
          <a:xfrm>
            <a:off x="838200" y="2438400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38" name="Title 1"/>
          <p:cNvSpPr txBox="1">
            <a:spLocks/>
          </p:cNvSpPr>
          <p:nvPr/>
        </p:nvSpPr>
        <p:spPr>
          <a:xfrm>
            <a:off x="0" y="90464"/>
            <a:ext cx="9144000" cy="785817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Binary</a:t>
            </a:r>
            <a:r>
              <a:rPr kumimoji="0" lang="en-US" sz="44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Classification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39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1" name="Line 5"/>
          <p:cNvSpPr>
            <a:spLocks noChangeShapeType="1"/>
          </p:cNvSpPr>
          <p:nvPr/>
        </p:nvSpPr>
        <p:spPr bwMode="auto">
          <a:xfrm>
            <a:off x="4572000" y="1219200"/>
            <a:ext cx="0" cy="5181600"/>
          </a:xfrm>
          <a:prstGeom prst="line">
            <a:avLst/>
          </a:prstGeom>
          <a:noFill/>
          <a:ln w="9525">
            <a:solidFill>
              <a:schemeClr val="bg1"/>
            </a:solidFill>
            <a:prstDash val="dash"/>
            <a:round/>
            <a:headEnd type="triangle" w="med" len="med"/>
            <a:tailEnd type="triangle" w="med" len="med"/>
          </a:ln>
        </p:spPr>
        <p:txBody>
          <a:bodyPr/>
          <a:lstStyle/>
          <a:p>
            <a:endParaRPr lang="en-US" dirty="0"/>
          </a:p>
        </p:txBody>
      </p:sp>
      <p:sp>
        <p:nvSpPr>
          <p:cNvPr id="9222" name="Line 6"/>
          <p:cNvSpPr>
            <a:spLocks noChangeShapeType="1"/>
          </p:cNvSpPr>
          <p:nvPr/>
        </p:nvSpPr>
        <p:spPr bwMode="auto">
          <a:xfrm rot="5400000">
            <a:off x="4572000" y="-533400"/>
            <a:ext cx="0" cy="7924800"/>
          </a:xfrm>
          <a:prstGeom prst="line">
            <a:avLst/>
          </a:prstGeom>
          <a:noFill/>
          <a:ln w="9525">
            <a:solidFill>
              <a:schemeClr val="bg1"/>
            </a:solidFill>
            <a:prstDash val="dash"/>
            <a:round/>
            <a:headEnd type="triangle" w="med" len="med"/>
            <a:tailEnd type="triangle" w="med" len="med"/>
          </a:ln>
        </p:spPr>
        <p:txBody>
          <a:bodyPr/>
          <a:lstStyle/>
          <a:p>
            <a:endParaRPr lang="en-US" dirty="0"/>
          </a:p>
        </p:txBody>
      </p:sp>
      <p:sp>
        <p:nvSpPr>
          <p:cNvPr id="9233" name="Oval 17"/>
          <p:cNvSpPr>
            <a:spLocks noChangeArrowheads="1"/>
          </p:cNvSpPr>
          <p:nvPr/>
        </p:nvSpPr>
        <p:spPr bwMode="auto">
          <a:xfrm>
            <a:off x="5000625" y="46482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34" name="Oval 18"/>
          <p:cNvSpPr>
            <a:spLocks noChangeArrowheads="1"/>
          </p:cNvSpPr>
          <p:nvPr/>
        </p:nvSpPr>
        <p:spPr bwMode="auto">
          <a:xfrm>
            <a:off x="5683250" y="39624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35" name="Oval 19"/>
          <p:cNvSpPr>
            <a:spLocks noChangeArrowheads="1"/>
          </p:cNvSpPr>
          <p:nvPr/>
        </p:nvSpPr>
        <p:spPr bwMode="auto">
          <a:xfrm>
            <a:off x="3719513" y="3810000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39" name="Oval 23"/>
          <p:cNvSpPr>
            <a:spLocks noChangeArrowheads="1"/>
          </p:cNvSpPr>
          <p:nvPr/>
        </p:nvSpPr>
        <p:spPr bwMode="auto">
          <a:xfrm>
            <a:off x="5181600" y="64008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0" name="Oval 24"/>
          <p:cNvSpPr>
            <a:spLocks noChangeArrowheads="1"/>
          </p:cNvSpPr>
          <p:nvPr/>
        </p:nvSpPr>
        <p:spPr bwMode="auto">
          <a:xfrm>
            <a:off x="7102475" y="5959475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1" name="Oval 25"/>
          <p:cNvSpPr>
            <a:spLocks noChangeArrowheads="1"/>
          </p:cNvSpPr>
          <p:nvPr/>
        </p:nvSpPr>
        <p:spPr bwMode="auto">
          <a:xfrm>
            <a:off x="7543800" y="48768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2" name="Oval 26"/>
          <p:cNvSpPr>
            <a:spLocks noChangeArrowheads="1"/>
          </p:cNvSpPr>
          <p:nvPr/>
        </p:nvSpPr>
        <p:spPr bwMode="auto">
          <a:xfrm>
            <a:off x="7772400" y="30480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3" name="Oval 27"/>
          <p:cNvSpPr>
            <a:spLocks noChangeArrowheads="1"/>
          </p:cNvSpPr>
          <p:nvPr/>
        </p:nvSpPr>
        <p:spPr bwMode="auto">
          <a:xfrm>
            <a:off x="5486400" y="2054225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4" name="Oval 28"/>
          <p:cNvSpPr>
            <a:spLocks noChangeArrowheads="1"/>
          </p:cNvSpPr>
          <p:nvPr/>
        </p:nvSpPr>
        <p:spPr bwMode="auto">
          <a:xfrm>
            <a:off x="6096000" y="47244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5" name="Oval 29"/>
          <p:cNvSpPr>
            <a:spLocks noChangeArrowheads="1"/>
          </p:cNvSpPr>
          <p:nvPr/>
        </p:nvSpPr>
        <p:spPr bwMode="auto">
          <a:xfrm>
            <a:off x="7467600" y="28194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6" name="Oval 30"/>
          <p:cNvSpPr>
            <a:spLocks noChangeArrowheads="1"/>
          </p:cNvSpPr>
          <p:nvPr/>
        </p:nvSpPr>
        <p:spPr bwMode="auto">
          <a:xfrm>
            <a:off x="8077200" y="38862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7" name="Oval 31"/>
          <p:cNvSpPr>
            <a:spLocks noChangeArrowheads="1"/>
          </p:cNvSpPr>
          <p:nvPr/>
        </p:nvSpPr>
        <p:spPr bwMode="auto">
          <a:xfrm>
            <a:off x="5943600" y="55626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8" name="Oval 32"/>
          <p:cNvSpPr>
            <a:spLocks noChangeArrowheads="1"/>
          </p:cNvSpPr>
          <p:nvPr/>
        </p:nvSpPr>
        <p:spPr bwMode="auto">
          <a:xfrm>
            <a:off x="8458200" y="61722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9" name="Oval 33"/>
          <p:cNvSpPr>
            <a:spLocks noChangeArrowheads="1"/>
          </p:cNvSpPr>
          <p:nvPr/>
        </p:nvSpPr>
        <p:spPr bwMode="auto">
          <a:xfrm>
            <a:off x="3200400" y="1447800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50" name="Oval 34"/>
          <p:cNvSpPr>
            <a:spLocks noChangeArrowheads="1"/>
          </p:cNvSpPr>
          <p:nvPr/>
        </p:nvSpPr>
        <p:spPr bwMode="auto">
          <a:xfrm>
            <a:off x="1143000" y="4343400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51" name="Oval 35"/>
          <p:cNvSpPr>
            <a:spLocks noChangeArrowheads="1"/>
          </p:cNvSpPr>
          <p:nvPr/>
        </p:nvSpPr>
        <p:spPr bwMode="auto">
          <a:xfrm>
            <a:off x="1981200" y="4419600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52" name="Oval 36"/>
          <p:cNvSpPr>
            <a:spLocks noChangeArrowheads="1"/>
          </p:cNvSpPr>
          <p:nvPr/>
        </p:nvSpPr>
        <p:spPr bwMode="auto">
          <a:xfrm>
            <a:off x="2667000" y="2819400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53" name="Oval 37"/>
          <p:cNvSpPr>
            <a:spLocks noChangeArrowheads="1"/>
          </p:cNvSpPr>
          <p:nvPr/>
        </p:nvSpPr>
        <p:spPr bwMode="auto">
          <a:xfrm>
            <a:off x="838200" y="2438400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38" name="Title 1"/>
          <p:cNvSpPr txBox="1">
            <a:spLocks/>
          </p:cNvSpPr>
          <p:nvPr/>
        </p:nvSpPr>
        <p:spPr>
          <a:xfrm>
            <a:off x="0" y="90464"/>
            <a:ext cx="9144000" cy="785817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A Separating</a:t>
            </a:r>
            <a:r>
              <a:rPr kumimoji="0" lang="en-US" sz="44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Hyperplane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39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24" name="Line 24"/>
          <p:cNvSpPr>
            <a:spLocks noChangeShapeType="1"/>
          </p:cNvSpPr>
          <p:nvPr/>
        </p:nvSpPr>
        <p:spPr bwMode="auto">
          <a:xfrm flipV="1">
            <a:off x="990600" y="2463800"/>
            <a:ext cx="7010400" cy="2743200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 dirty="0"/>
          </a:p>
        </p:txBody>
      </p:sp>
      <p:sp>
        <p:nvSpPr>
          <p:cNvPr id="25" name="Line 25"/>
          <p:cNvSpPr>
            <a:spLocks noChangeShapeType="1"/>
          </p:cNvSpPr>
          <p:nvPr/>
        </p:nvSpPr>
        <p:spPr bwMode="auto">
          <a:xfrm flipV="1">
            <a:off x="1092200" y="2654300"/>
            <a:ext cx="7010400" cy="2743200"/>
          </a:xfrm>
          <a:prstGeom prst="line">
            <a:avLst/>
          </a:prstGeom>
          <a:noFill/>
          <a:ln w="38100" cap="rnd">
            <a:solidFill>
              <a:srgbClr val="FF6600"/>
            </a:solidFill>
            <a:prstDash val="sysDot"/>
            <a:round/>
            <a:headEnd/>
            <a:tailEnd/>
          </a:ln>
        </p:spPr>
        <p:txBody>
          <a:bodyPr/>
          <a:lstStyle/>
          <a:p>
            <a:endParaRPr lang="en-US" dirty="0"/>
          </a:p>
        </p:txBody>
      </p:sp>
      <p:sp>
        <p:nvSpPr>
          <p:cNvPr id="26" name="Line 26"/>
          <p:cNvSpPr>
            <a:spLocks noChangeShapeType="1"/>
          </p:cNvSpPr>
          <p:nvPr/>
        </p:nvSpPr>
        <p:spPr bwMode="auto">
          <a:xfrm flipV="1">
            <a:off x="863600" y="2273300"/>
            <a:ext cx="7010400" cy="2743200"/>
          </a:xfrm>
          <a:prstGeom prst="line">
            <a:avLst/>
          </a:prstGeom>
          <a:noFill/>
          <a:ln w="38100" cap="rnd">
            <a:solidFill>
              <a:srgbClr val="0000FF"/>
            </a:solidFill>
            <a:prstDash val="sysDot"/>
            <a:round/>
            <a:headEnd/>
            <a:tailEnd/>
          </a:ln>
        </p:spPr>
        <p:txBody>
          <a:bodyPr/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1" name="Line 5"/>
          <p:cNvSpPr>
            <a:spLocks noChangeShapeType="1"/>
          </p:cNvSpPr>
          <p:nvPr/>
        </p:nvSpPr>
        <p:spPr bwMode="auto">
          <a:xfrm>
            <a:off x="4572000" y="1219200"/>
            <a:ext cx="0" cy="5181600"/>
          </a:xfrm>
          <a:prstGeom prst="line">
            <a:avLst/>
          </a:prstGeom>
          <a:noFill/>
          <a:ln w="9525">
            <a:solidFill>
              <a:schemeClr val="bg1"/>
            </a:solidFill>
            <a:prstDash val="dash"/>
            <a:round/>
            <a:headEnd type="triangle" w="med" len="med"/>
            <a:tailEnd type="triangle" w="med" len="med"/>
          </a:ln>
        </p:spPr>
        <p:txBody>
          <a:bodyPr/>
          <a:lstStyle/>
          <a:p>
            <a:endParaRPr lang="en-US" dirty="0"/>
          </a:p>
        </p:txBody>
      </p:sp>
      <p:sp>
        <p:nvSpPr>
          <p:cNvPr id="9222" name="Line 6"/>
          <p:cNvSpPr>
            <a:spLocks noChangeShapeType="1"/>
          </p:cNvSpPr>
          <p:nvPr/>
        </p:nvSpPr>
        <p:spPr bwMode="auto">
          <a:xfrm rot="5400000">
            <a:off x="4572000" y="-533400"/>
            <a:ext cx="0" cy="7924800"/>
          </a:xfrm>
          <a:prstGeom prst="line">
            <a:avLst/>
          </a:prstGeom>
          <a:noFill/>
          <a:ln w="9525">
            <a:solidFill>
              <a:schemeClr val="bg1"/>
            </a:solidFill>
            <a:prstDash val="dash"/>
            <a:round/>
            <a:headEnd type="triangle" w="med" len="med"/>
            <a:tailEnd type="triangle" w="med" len="med"/>
          </a:ln>
        </p:spPr>
        <p:txBody>
          <a:bodyPr/>
          <a:lstStyle/>
          <a:p>
            <a:endParaRPr lang="en-US" dirty="0"/>
          </a:p>
        </p:txBody>
      </p:sp>
      <p:sp>
        <p:nvSpPr>
          <p:cNvPr id="9233" name="Oval 17"/>
          <p:cNvSpPr>
            <a:spLocks noChangeArrowheads="1"/>
          </p:cNvSpPr>
          <p:nvPr/>
        </p:nvSpPr>
        <p:spPr bwMode="auto">
          <a:xfrm>
            <a:off x="5000625" y="46482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34" name="Oval 18"/>
          <p:cNvSpPr>
            <a:spLocks noChangeArrowheads="1"/>
          </p:cNvSpPr>
          <p:nvPr/>
        </p:nvSpPr>
        <p:spPr bwMode="auto">
          <a:xfrm>
            <a:off x="5683250" y="39624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35" name="Oval 19"/>
          <p:cNvSpPr>
            <a:spLocks noChangeArrowheads="1"/>
          </p:cNvSpPr>
          <p:nvPr/>
        </p:nvSpPr>
        <p:spPr bwMode="auto">
          <a:xfrm>
            <a:off x="3719513" y="3810000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39" name="Oval 23"/>
          <p:cNvSpPr>
            <a:spLocks noChangeArrowheads="1"/>
          </p:cNvSpPr>
          <p:nvPr/>
        </p:nvSpPr>
        <p:spPr bwMode="auto">
          <a:xfrm>
            <a:off x="5181600" y="64008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0" name="Oval 24"/>
          <p:cNvSpPr>
            <a:spLocks noChangeArrowheads="1"/>
          </p:cNvSpPr>
          <p:nvPr/>
        </p:nvSpPr>
        <p:spPr bwMode="auto">
          <a:xfrm>
            <a:off x="7102475" y="5959475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1" name="Oval 25"/>
          <p:cNvSpPr>
            <a:spLocks noChangeArrowheads="1"/>
          </p:cNvSpPr>
          <p:nvPr/>
        </p:nvSpPr>
        <p:spPr bwMode="auto">
          <a:xfrm>
            <a:off x="7543800" y="48768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2" name="Oval 26"/>
          <p:cNvSpPr>
            <a:spLocks noChangeArrowheads="1"/>
          </p:cNvSpPr>
          <p:nvPr/>
        </p:nvSpPr>
        <p:spPr bwMode="auto">
          <a:xfrm>
            <a:off x="7772400" y="30480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3" name="Oval 27"/>
          <p:cNvSpPr>
            <a:spLocks noChangeArrowheads="1"/>
          </p:cNvSpPr>
          <p:nvPr/>
        </p:nvSpPr>
        <p:spPr bwMode="auto">
          <a:xfrm>
            <a:off x="5486400" y="2054225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4" name="Oval 28"/>
          <p:cNvSpPr>
            <a:spLocks noChangeArrowheads="1"/>
          </p:cNvSpPr>
          <p:nvPr/>
        </p:nvSpPr>
        <p:spPr bwMode="auto">
          <a:xfrm>
            <a:off x="6096000" y="47244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5" name="Oval 29"/>
          <p:cNvSpPr>
            <a:spLocks noChangeArrowheads="1"/>
          </p:cNvSpPr>
          <p:nvPr/>
        </p:nvSpPr>
        <p:spPr bwMode="auto">
          <a:xfrm>
            <a:off x="7467600" y="28194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6" name="Oval 30"/>
          <p:cNvSpPr>
            <a:spLocks noChangeArrowheads="1"/>
          </p:cNvSpPr>
          <p:nvPr/>
        </p:nvSpPr>
        <p:spPr bwMode="auto">
          <a:xfrm>
            <a:off x="8077200" y="38862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7" name="Oval 31"/>
          <p:cNvSpPr>
            <a:spLocks noChangeArrowheads="1"/>
          </p:cNvSpPr>
          <p:nvPr/>
        </p:nvSpPr>
        <p:spPr bwMode="auto">
          <a:xfrm>
            <a:off x="5943600" y="55626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8" name="Oval 32"/>
          <p:cNvSpPr>
            <a:spLocks noChangeArrowheads="1"/>
          </p:cNvSpPr>
          <p:nvPr/>
        </p:nvSpPr>
        <p:spPr bwMode="auto">
          <a:xfrm>
            <a:off x="8458200" y="61722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9" name="Oval 33"/>
          <p:cNvSpPr>
            <a:spLocks noChangeArrowheads="1"/>
          </p:cNvSpPr>
          <p:nvPr/>
        </p:nvSpPr>
        <p:spPr bwMode="auto">
          <a:xfrm>
            <a:off x="3200400" y="1447800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50" name="Oval 34"/>
          <p:cNvSpPr>
            <a:spLocks noChangeArrowheads="1"/>
          </p:cNvSpPr>
          <p:nvPr/>
        </p:nvSpPr>
        <p:spPr bwMode="auto">
          <a:xfrm>
            <a:off x="1143000" y="4343400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51" name="Oval 35"/>
          <p:cNvSpPr>
            <a:spLocks noChangeArrowheads="1"/>
          </p:cNvSpPr>
          <p:nvPr/>
        </p:nvSpPr>
        <p:spPr bwMode="auto">
          <a:xfrm>
            <a:off x="1981200" y="4419600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52" name="Oval 36"/>
          <p:cNvSpPr>
            <a:spLocks noChangeArrowheads="1"/>
          </p:cNvSpPr>
          <p:nvPr/>
        </p:nvSpPr>
        <p:spPr bwMode="auto">
          <a:xfrm>
            <a:off x="2667000" y="2819400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53" name="Oval 37"/>
          <p:cNvSpPr>
            <a:spLocks noChangeArrowheads="1"/>
          </p:cNvSpPr>
          <p:nvPr/>
        </p:nvSpPr>
        <p:spPr bwMode="auto">
          <a:xfrm>
            <a:off x="838200" y="2438400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38" name="Title 1"/>
          <p:cNvSpPr txBox="1">
            <a:spLocks/>
          </p:cNvSpPr>
          <p:nvPr/>
        </p:nvSpPr>
        <p:spPr>
          <a:xfrm>
            <a:off x="0" y="90464"/>
            <a:ext cx="9144000" cy="785817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Maximum Margin Hyperplane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39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24" name="Line 7"/>
          <p:cNvSpPr>
            <a:spLocks noChangeShapeType="1"/>
          </p:cNvSpPr>
          <p:nvPr/>
        </p:nvSpPr>
        <p:spPr bwMode="auto">
          <a:xfrm rot="2700000">
            <a:off x="4876800" y="1258888"/>
            <a:ext cx="0" cy="5181600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 dirty="0"/>
          </a:p>
        </p:txBody>
      </p:sp>
      <p:sp>
        <p:nvSpPr>
          <p:cNvPr id="25" name="Line 8"/>
          <p:cNvSpPr>
            <a:spLocks noChangeShapeType="1"/>
          </p:cNvSpPr>
          <p:nvPr/>
        </p:nvSpPr>
        <p:spPr bwMode="auto">
          <a:xfrm rot="2700000">
            <a:off x="5486400" y="1717675"/>
            <a:ext cx="0" cy="5181600"/>
          </a:xfrm>
          <a:prstGeom prst="line">
            <a:avLst/>
          </a:prstGeom>
          <a:noFill/>
          <a:ln w="38100">
            <a:solidFill>
              <a:srgbClr val="FF00FF"/>
            </a:solidFill>
            <a:prstDash val="sysDot"/>
            <a:round/>
            <a:headEnd/>
            <a:tailEnd/>
          </a:ln>
        </p:spPr>
        <p:txBody>
          <a:bodyPr/>
          <a:lstStyle/>
          <a:p>
            <a:endParaRPr lang="en-US" dirty="0"/>
          </a:p>
        </p:txBody>
      </p:sp>
      <p:sp>
        <p:nvSpPr>
          <p:cNvPr id="26" name="Line 9"/>
          <p:cNvSpPr>
            <a:spLocks noChangeShapeType="1"/>
          </p:cNvSpPr>
          <p:nvPr/>
        </p:nvSpPr>
        <p:spPr bwMode="auto">
          <a:xfrm rot="2700000">
            <a:off x="4343400" y="762000"/>
            <a:ext cx="0" cy="5181600"/>
          </a:xfrm>
          <a:prstGeom prst="line">
            <a:avLst/>
          </a:prstGeom>
          <a:noFill/>
          <a:ln w="38100">
            <a:solidFill>
              <a:srgbClr val="0000FF"/>
            </a:solidFill>
            <a:prstDash val="sysDot"/>
            <a:round/>
            <a:headEnd/>
            <a:tailEnd/>
          </a:ln>
        </p:spPr>
        <p:txBody>
          <a:bodyPr/>
          <a:lstStyle/>
          <a:p>
            <a:endParaRPr lang="en-US" dirty="0"/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0" y="6357934"/>
            <a:ext cx="8929718" cy="5000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noProof="0" dirty="0" smtClean="0">
                <a:solidFill>
                  <a:schemeClr val="bg1"/>
                </a:solidFill>
                <a:ea typeface="+mj-ea"/>
                <a:cs typeface="+mj-cs"/>
              </a:rPr>
              <a:t>Geometric Intuition: Choose the perpendicular bisector of the shortest line segment joining the convex hulls of the two classes</a:t>
            </a:r>
            <a:endParaRPr kumimoji="0" lang="en-US" b="0" i="0" u="none" strike="noStrike" kern="1200" cap="none" spc="0" normalizeH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0" name="Text Box 4"/>
          <p:cNvSpPr txBox="1">
            <a:spLocks noChangeArrowheads="1"/>
          </p:cNvSpPr>
          <p:nvPr/>
        </p:nvSpPr>
        <p:spPr bwMode="auto">
          <a:xfrm>
            <a:off x="1641894" y="5638800"/>
            <a:ext cx="1752600" cy="339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lnSpc>
                <a:spcPct val="90000"/>
              </a:lnSpc>
              <a:spcBef>
                <a:spcPct val="50000"/>
              </a:spcBef>
            </a:pPr>
            <a:r>
              <a:rPr lang="en-GB" b="1" dirty="0">
                <a:solidFill>
                  <a:schemeClr val="bg1"/>
                </a:solidFill>
                <a:latin typeface="Times New Roman" pitchFamily="18" charset="0"/>
                <a:sym typeface="Symbol" pitchFamily="18" charset="2"/>
              </a:rPr>
              <a:t>w</a:t>
            </a:r>
            <a:r>
              <a:rPr lang="en-GB" b="0" baseline="30000" dirty="0">
                <a:solidFill>
                  <a:schemeClr val="bg1"/>
                </a:solidFill>
                <a:latin typeface="Times New Roman" pitchFamily="18" charset="0"/>
                <a:sym typeface="Symbol" pitchFamily="18" charset="2"/>
              </a:rPr>
              <a:t>t</a:t>
            </a:r>
            <a:r>
              <a:rPr lang="en-GB" b="1" dirty="0">
                <a:solidFill>
                  <a:schemeClr val="bg1"/>
                </a:solidFill>
                <a:latin typeface="Times New Roman" pitchFamily="18" charset="0"/>
                <a:sym typeface="Symbol" pitchFamily="18" charset="2"/>
              </a:rPr>
              <a:t>x</a:t>
            </a:r>
            <a:r>
              <a:rPr lang="en-GB" b="0" dirty="0">
                <a:solidFill>
                  <a:schemeClr val="bg1"/>
                </a:solidFill>
                <a:latin typeface="Times New Roman" pitchFamily="18" charset="0"/>
                <a:sym typeface="Symbol" pitchFamily="18" charset="2"/>
              </a:rPr>
              <a:t> + </a:t>
            </a:r>
            <a:r>
              <a:rPr lang="en-GB" b="0" i="1" dirty="0">
                <a:solidFill>
                  <a:schemeClr val="bg1"/>
                </a:solidFill>
                <a:latin typeface="Times New Roman" pitchFamily="18" charset="0"/>
                <a:sym typeface="Symbol" pitchFamily="18" charset="2"/>
              </a:rPr>
              <a:t>b = </a:t>
            </a:r>
            <a:r>
              <a:rPr lang="en-GB" b="0" dirty="0">
                <a:solidFill>
                  <a:schemeClr val="bg1"/>
                </a:solidFill>
                <a:latin typeface="Times New Roman" pitchFamily="18" charset="0"/>
                <a:sym typeface="Symbol" pitchFamily="18" charset="2"/>
              </a:rPr>
              <a:t>0</a:t>
            </a:r>
          </a:p>
        </p:txBody>
      </p:sp>
      <p:sp>
        <p:nvSpPr>
          <p:cNvPr id="9221" name="Line 5"/>
          <p:cNvSpPr>
            <a:spLocks noChangeShapeType="1"/>
          </p:cNvSpPr>
          <p:nvPr/>
        </p:nvSpPr>
        <p:spPr bwMode="auto">
          <a:xfrm>
            <a:off x="4572000" y="1219200"/>
            <a:ext cx="0" cy="5181600"/>
          </a:xfrm>
          <a:prstGeom prst="line">
            <a:avLst/>
          </a:prstGeom>
          <a:noFill/>
          <a:ln w="9525">
            <a:solidFill>
              <a:schemeClr val="bg1"/>
            </a:solidFill>
            <a:prstDash val="dash"/>
            <a:round/>
            <a:headEnd type="triangle" w="med" len="med"/>
            <a:tailEnd type="triangle" w="med" len="med"/>
          </a:ln>
        </p:spPr>
        <p:txBody>
          <a:bodyPr/>
          <a:lstStyle/>
          <a:p>
            <a:endParaRPr lang="en-US" dirty="0"/>
          </a:p>
        </p:txBody>
      </p:sp>
      <p:sp>
        <p:nvSpPr>
          <p:cNvPr id="9222" name="Line 6"/>
          <p:cNvSpPr>
            <a:spLocks noChangeShapeType="1"/>
          </p:cNvSpPr>
          <p:nvPr/>
        </p:nvSpPr>
        <p:spPr bwMode="auto">
          <a:xfrm rot="5400000">
            <a:off x="4572000" y="-533400"/>
            <a:ext cx="0" cy="7924800"/>
          </a:xfrm>
          <a:prstGeom prst="line">
            <a:avLst/>
          </a:prstGeom>
          <a:noFill/>
          <a:ln w="9525">
            <a:solidFill>
              <a:schemeClr val="bg1"/>
            </a:solidFill>
            <a:prstDash val="dash"/>
            <a:round/>
            <a:headEnd type="triangle" w="med" len="med"/>
            <a:tailEnd type="triangle" w="med" len="med"/>
          </a:ln>
        </p:spPr>
        <p:txBody>
          <a:bodyPr/>
          <a:lstStyle/>
          <a:p>
            <a:endParaRPr lang="en-US" dirty="0"/>
          </a:p>
        </p:txBody>
      </p:sp>
      <p:sp>
        <p:nvSpPr>
          <p:cNvPr id="9223" name="Line 7"/>
          <p:cNvSpPr>
            <a:spLocks noChangeShapeType="1"/>
          </p:cNvSpPr>
          <p:nvPr/>
        </p:nvSpPr>
        <p:spPr bwMode="auto">
          <a:xfrm rot="2700000">
            <a:off x="4876800" y="1258888"/>
            <a:ext cx="0" cy="5181600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 dirty="0"/>
          </a:p>
        </p:txBody>
      </p:sp>
      <p:sp>
        <p:nvSpPr>
          <p:cNvPr id="9228" name="Text Box 12"/>
          <p:cNvSpPr txBox="1">
            <a:spLocks noChangeArrowheads="1"/>
          </p:cNvSpPr>
          <p:nvPr/>
        </p:nvSpPr>
        <p:spPr bwMode="auto">
          <a:xfrm>
            <a:off x="4724400" y="3394075"/>
            <a:ext cx="395288" cy="339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lnSpc>
                <a:spcPct val="90000"/>
              </a:lnSpc>
              <a:spcBef>
                <a:spcPct val="50000"/>
              </a:spcBef>
            </a:pPr>
            <a:r>
              <a:rPr lang="en-GB" b="0" i="1" dirty="0">
                <a:solidFill>
                  <a:schemeClr val="bg1"/>
                </a:solidFill>
                <a:latin typeface="Times New Roman" pitchFamily="18" charset="0"/>
                <a:sym typeface="Symbol" pitchFamily="18" charset="2"/>
              </a:rPr>
              <a:t>b</a:t>
            </a:r>
            <a:endParaRPr lang="en-GB" b="0" dirty="0">
              <a:solidFill>
                <a:schemeClr val="bg1"/>
              </a:solidFill>
              <a:latin typeface="Times New Roman" pitchFamily="18" charset="0"/>
              <a:sym typeface="Symbol" pitchFamily="18" charset="2"/>
            </a:endParaRPr>
          </a:p>
        </p:txBody>
      </p:sp>
      <p:sp>
        <p:nvSpPr>
          <p:cNvPr id="9229" name="Line 13"/>
          <p:cNvSpPr>
            <a:spLocks noChangeShapeType="1"/>
          </p:cNvSpPr>
          <p:nvPr/>
        </p:nvSpPr>
        <p:spPr bwMode="auto">
          <a:xfrm rot="-2700000">
            <a:off x="4765675" y="3328988"/>
            <a:ext cx="0" cy="547687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 type="triangle" w="med" len="med"/>
            <a:tailEnd type="triangle" w="med" len="med"/>
          </a:ln>
        </p:spPr>
        <p:txBody>
          <a:bodyPr/>
          <a:lstStyle/>
          <a:p>
            <a:endParaRPr lang="en-US" dirty="0"/>
          </a:p>
        </p:txBody>
      </p:sp>
      <p:sp>
        <p:nvSpPr>
          <p:cNvPr id="9231" name="Line 15"/>
          <p:cNvSpPr>
            <a:spLocks noChangeShapeType="1"/>
          </p:cNvSpPr>
          <p:nvPr/>
        </p:nvSpPr>
        <p:spPr bwMode="auto">
          <a:xfrm rot="-2700000">
            <a:off x="4038600" y="4786313"/>
            <a:ext cx="0" cy="547687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 dirty="0"/>
          </a:p>
        </p:txBody>
      </p:sp>
      <p:sp>
        <p:nvSpPr>
          <p:cNvPr id="9232" name="Text Box 16"/>
          <p:cNvSpPr txBox="1">
            <a:spLocks noChangeArrowheads="1"/>
          </p:cNvSpPr>
          <p:nvPr/>
        </p:nvSpPr>
        <p:spPr bwMode="auto">
          <a:xfrm>
            <a:off x="3733800" y="5029200"/>
            <a:ext cx="381000" cy="339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lnSpc>
                <a:spcPct val="90000"/>
              </a:lnSpc>
              <a:spcBef>
                <a:spcPct val="50000"/>
              </a:spcBef>
            </a:pPr>
            <a:r>
              <a:rPr lang="en-GB" b="1" dirty="0">
                <a:solidFill>
                  <a:schemeClr val="bg1"/>
                </a:solidFill>
                <a:latin typeface="Times New Roman" pitchFamily="18" charset="0"/>
                <a:sym typeface="Symbol" pitchFamily="18" charset="2"/>
              </a:rPr>
              <a:t>w</a:t>
            </a:r>
          </a:p>
        </p:txBody>
      </p:sp>
      <p:sp>
        <p:nvSpPr>
          <p:cNvPr id="9233" name="Oval 17"/>
          <p:cNvSpPr>
            <a:spLocks noChangeArrowheads="1"/>
          </p:cNvSpPr>
          <p:nvPr/>
        </p:nvSpPr>
        <p:spPr bwMode="auto">
          <a:xfrm>
            <a:off x="5000625" y="46482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34" name="Oval 18"/>
          <p:cNvSpPr>
            <a:spLocks noChangeArrowheads="1"/>
          </p:cNvSpPr>
          <p:nvPr/>
        </p:nvSpPr>
        <p:spPr bwMode="auto">
          <a:xfrm>
            <a:off x="5683250" y="39624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35" name="Oval 19"/>
          <p:cNvSpPr>
            <a:spLocks noChangeArrowheads="1"/>
          </p:cNvSpPr>
          <p:nvPr/>
        </p:nvSpPr>
        <p:spPr bwMode="auto">
          <a:xfrm>
            <a:off x="3719513" y="3810000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39" name="Oval 23"/>
          <p:cNvSpPr>
            <a:spLocks noChangeArrowheads="1"/>
          </p:cNvSpPr>
          <p:nvPr/>
        </p:nvSpPr>
        <p:spPr bwMode="auto">
          <a:xfrm>
            <a:off x="5181600" y="64008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0" name="Oval 24"/>
          <p:cNvSpPr>
            <a:spLocks noChangeArrowheads="1"/>
          </p:cNvSpPr>
          <p:nvPr/>
        </p:nvSpPr>
        <p:spPr bwMode="auto">
          <a:xfrm>
            <a:off x="7102475" y="5959475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1" name="Oval 25"/>
          <p:cNvSpPr>
            <a:spLocks noChangeArrowheads="1"/>
          </p:cNvSpPr>
          <p:nvPr/>
        </p:nvSpPr>
        <p:spPr bwMode="auto">
          <a:xfrm>
            <a:off x="7543800" y="48768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2" name="Oval 26"/>
          <p:cNvSpPr>
            <a:spLocks noChangeArrowheads="1"/>
          </p:cNvSpPr>
          <p:nvPr/>
        </p:nvSpPr>
        <p:spPr bwMode="auto">
          <a:xfrm>
            <a:off x="7772400" y="30480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3" name="Oval 27"/>
          <p:cNvSpPr>
            <a:spLocks noChangeArrowheads="1"/>
          </p:cNvSpPr>
          <p:nvPr/>
        </p:nvSpPr>
        <p:spPr bwMode="auto">
          <a:xfrm>
            <a:off x="5486400" y="2054225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4" name="Oval 28"/>
          <p:cNvSpPr>
            <a:spLocks noChangeArrowheads="1"/>
          </p:cNvSpPr>
          <p:nvPr/>
        </p:nvSpPr>
        <p:spPr bwMode="auto">
          <a:xfrm>
            <a:off x="6096000" y="47244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5" name="Oval 29"/>
          <p:cNvSpPr>
            <a:spLocks noChangeArrowheads="1"/>
          </p:cNvSpPr>
          <p:nvPr/>
        </p:nvSpPr>
        <p:spPr bwMode="auto">
          <a:xfrm>
            <a:off x="7467600" y="28194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6" name="Oval 30"/>
          <p:cNvSpPr>
            <a:spLocks noChangeArrowheads="1"/>
          </p:cNvSpPr>
          <p:nvPr/>
        </p:nvSpPr>
        <p:spPr bwMode="auto">
          <a:xfrm>
            <a:off x="8077200" y="38862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7" name="Oval 31"/>
          <p:cNvSpPr>
            <a:spLocks noChangeArrowheads="1"/>
          </p:cNvSpPr>
          <p:nvPr/>
        </p:nvSpPr>
        <p:spPr bwMode="auto">
          <a:xfrm>
            <a:off x="5943600" y="55626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8" name="Oval 32"/>
          <p:cNvSpPr>
            <a:spLocks noChangeArrowheads="1"/>
          </p:cNvSpPr>
          <p:nvPr/>
        </p:nvSpPr>
        <p:spPr bwMode="auto">
          <a:xfrm>
            <a:off x="8458200" y="61722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9" name="Oval 33"/>
          <p:cNvSpPr>
            <a:spLocks noChangeArrowheads="1"/>
          </p:cNvSpPr>
          <p:nvPr/>
        </p:nvSpPr>
        <p:spPr bwMode="auto">
          <a:xfrm>
            <a:off x="3200400" y="1447800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50" name="Oval 34"/>
          <p:cNvSpPr>
            <a:spLocks noChangeArrowheads="1"/>
          </p:cNvSpPr>
          <p:nvPr/>
        </p:nvSpPr>
        <p:spPr bwMode="auto">
          <a:xfrm>
            <a:off x="1143000" y="4343400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51" name="Oval 35"/>
          <p:cNvSpPr>
            <a:spLocks noChangeArrowheads="1"/>
          </p:cNvSpPr>
          <p:nvPr/>
        </p:nvSpPr>
        <p:spPr bwMode="auto">
          <a:xfrm>
            <a:off x="1981200" y="4419600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52" name="Oval 36"/>
          <p:cNvSpPr>
            <a:spLocks noChangeArrowheads="1"/>
          </p:cNvSpPr>
          <p:nvPr/>
        </p:nvSpPr>
        <p:spPr bwMode="auto">
          <a:xfrm>
            <a:off x="2667000" y="2819400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53" name="Oval 37"/>
          <p:cNvSpPr>
            <a:spLocks noChangeArrowheads="1"/>
          </p:cNvSpPr>
          <p:nvPr/>
        </p:nvSpPr>
        <p:spPr bwMode="auto">
          <a:xfrm>
            <a:off x="838200" y="2438400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38" name="Title 1"/>
          <p:cNvSpPr txBox="1">
            <a:spLocks/>
          </p:cNvSpPr>
          <p:nvPr/>
        </p:nvSpPr>
        <p:spPr>
          <a:xfrm>
            <a:off x="0" y="90464"/>
            <a:ext cx="9144000" cy="785817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SVM Notation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39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31" name="Line 8"/>
          <p:cNvSpPr>
            <a:spLocks noChangeShapeType="1"/>
          </p:cNvSpPr>
          <p:nvPr/>
        </p:nvSpPr>
        <p:spPr bwMode="auto">
          <a:xfrm rot="2700000">
            <a:off x="5486400" y="1717675"/>
            <a:ext cx="0" cy="5181600"/>
          </a:xfrm>
          <a:prstGeom prst="line">
            <a:avLst/>
          </a:prstGeom>
          <a:noFill/>
          <a:ln w="38100">
            <a:solidFill>
              <a:srgbClr val="FF00FF"/>
            </a:solidFill>
            <a:prstDash val="sysDot"/>
            <a:round/>
            <a:headEnd/>
            <a:tailEnd/>
          </a:ln>
        </p:spPr>
        <p:txBody>
          <a:bodyPr/>
          <a:lstStyle/>
          <a:p>
            <a:endParaRPr lang="en-US" dirty="0"/>
          </a:p>
        </p:txBody>
      </p:sp>
      <p:sp>
        <p:nvSpPr>
          <p:cNvPr id="32" name="Line 9"/>
          <p:cNvSpPr>
            <a:spLocks noChangeShapeType="1"/>
          </p:cNvSpPr>
          <p:nvPr/>
        </p:nvSpPr>
        <p:spPr bwMode="auto">
          <a:xfrm rot="2700000">
            <a:off x="4343400" y="762000"/>
            <a:ext cx="0" cy="5181600"/>
          </a:xfrm>
          <a:prstGeom prst="line">
            <a:avLst/>
          </a:prstGeom>
          <a:noFill/>
          <a:ln w="38100">
            <a:solidFill>
              <a:srgbClr val="0000FF"/>
            </a:solidFill>
            <a:prstDash val="sysDot"/>
            <a:round/>
            <a:headEnd/>
            <a:tailEnd/>
          </a:ln>
        </p:spPr>
        <p:txBody>
          <a:bodyPr/>
          <a:lstStyle/>
          <a:p>
            <a:endParaRPr lang="en-US" dirty="0"/>
          </a:p>
        </p:txBody>
      </p:sp>
      <p:sp>
        <p:nvSpPr>
          <p:cNvPr id="33" name="Text Box 4"/>
          <p:cNvSpPr txBox="1">
            <a:spLocks noChangeArrowheads="1"/>
          </p:cNvSpPr>
          <p:nvPr/>
        </p:nvSpPr>
        <p:spPr bwMode="auto">
          <a:xfrm>
            <a:off x="2214546" y="6089671"/>
            <a:ext cx="1752600" cy="339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lnSpc>
                <a:spcPct val="90000"/>
              </a:lnSpc>
              <a:spcBef>
                <a:spcPct val="50000"/>
              </a:spcBef>
            </a:pPr>
            <a:r>
              <a:rPr lang="en-GB" b="1" dirty="0">
                <a:solidFill>
                  <a:schemeClr val="bg1"/>
                </a:solidFill>
                <a:latin typeface="Times New Roman" pitchFamily="18" charset="0"/>
                <a:sym typeface="Symbol" pitchFamily="18" charset="2"/>
              </a:rPr>
              <a:t>w</a:t>
            </a:r>
            <a:r>
              <a:rPr lang="en-GB" b="0" baseline="30000" dirty="0">
                <a:solidFill>
                  <a:schemeClr val="bg1"/>
                </a:solidFill>
                <a:latin typeface="Times New Roman" pitchFamily="18" charset="0"/>
                <a:sym typeface="Symbol" pitchFamily="18" charset="2"/>
              </a:rPr>
              <a:t>t</a:t>
            </a:r>
            <a:r>
              <a:rPr lang="en-GB" b="1" dirty="0">
                <a:solidFill>
                  <a:schemeClr val="bg1"/>
                </a:solidFill>
                <a:latin typeface="Times New Roman" pitchFamily="18" charset="0"/>
                <a:sym typeface="Symbol" pitchFamily="18" charset="2"/>
              </a:rPr>
              <a:t>x</a:t>
            </a:r>
            <a:r>
              <a:rPr lang="en-GB" b="0" dirty="0">
                <a:solidFill>
                  <a:schemeClr val="bg1"/>
                </a:solidFill>
                <a:latin typeface="Times New Roman" pitchFamily="18" charset="0"/>
                <a:sym typeface="Symbol" pitchFamily="18" charset="2"/>
              </a:rPr>
              <a:t> + </a:t>
            </a:r>
            <a:r>
              <a:rPr lang="en-GB" b="0" i="1" dirty="0">
                <a:solidFill>
                  <a:schemeClr val="bg1"/>
                </a:solidFill>
                <a:latin typeface="Times New Roman" pitchFamily="18" charset="0"/>
                <a:sym typeface="Symbol" pitchFamily="18" charset="2"/>
              </a:rPr>
              <a:t>b = </a:t>
            </a:r>
            <a:r>
              <a:rPr lang="en-GB" dirty="0" smtClean="0">
                <a:solidFill>
                  <a:schemeClr val="bg1"/>
                </a:solidFill>
                <a:latin typeface="Times New Roman" pitchFamily="18" charset="0"/>
                <a:sym typeface="Symbol" pitchFamily="18" charset="2"/>
              </a:rPr>
              <a:t>+1</a:t>
            </a:r>
            <a:endParaRPr lang="en-GB" b="0" dirty="0">
              <a:solidFill>
                <a:schemeClr val="bg1"/>
              </a:solidFill>
              <a:latin typeface="Times New Roman" pitchFamily="18" charset="0"/>
              <a:sym typeface="Symbol" pitchFamily="18" charset="2"/>
            </a:endParaRPr>
          </a:p>
        </p:txBody>
      </p:sp>
      <p:sp>
        <p:nvSpPr>
          <p:cNvPr id="34" name="Text Box 4"/>
          <p:cNvSpPr txBox="1">
            <a:spLocks noChangeArrowheads="1"/>
          </p:cNvSpPr>
          <p:nvPr/>
        </p:nvSpPr>
        <p:spPr bwMode="auto">
          <a:xfrm>
            <a:off x="1071538" y="5143512"/>
            <a:ext cx="1752600" cy="339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lnSpc>
                <a:spcPct val="90000"/>
              </a:lnSpc>
              <a:spcBef>
                <a:spcPct val="50000"/>
              </a:spcBef>
            </a:pPr>
            <a:r>
              <a:rPr lang="en-GB" b="1" dirty="0">
                <a:solidFill>
                  <a:schemeClr val="bg1"/>
                </a:solidFill>
                <a:latin typeface="Times New Roman" pitchFamily="18" charset="0"/>
                <a:sym typeface="Symbol" pitchFamily="18" charset="2"/>
              </a:rPr>
              <a:t>w</a:t>
            </a:r>
            <a:r>
              <a:rPr lang="en-GB" b="0" baseline="30000" dirty="0">
                <a:solidFill>
                  <a:schemeClr val="bg1"/>
                </a:solidFill>
                <a:latin typeface="Times New Roman" pitchFamily="18" charset="0"/>
                <a:sym typeface="Symbol" pitchFamily="18" charset="2"/>
              </a:rPr>
              <a:t>t</a:t>
            </a:r>
            <a:r>
              <a:rPr lang="en-GB" b="1" dirty="0">
                <a:solidFill>
                  <a:schemeClr val="bg1"/>
                </a:solidFill>
                <a:latin typeface="Times New Roman" pitchFamily="18" charset="0"/>
                <a:sym typeface="Symbol" pitchFamily="18" charset="2"/>
              </a:rPr>
              <a:t>x</a:t>
            </a:r>
            <a:r>
              <a:rPr lang="en-GB" b="0" dirty="0">
                <a:solidFill>
                  <a:schemeClr val="bg1"/>
                </a:solidFill>
                <a:latin typeface="Times New Roman" pitchFamily="18" charset="0"/>
                <a:sym typeface="Symbol" pitchFamily="18" charset="2"/>
              </a:rPr>
              <a:t> + </a:t>
            </a:r>
            <a:r>
              <a:rPr lang="en-GB" b="0" i="1" dirty="0">
                <a:solidFill>
                  <a:schemeClr val="bg1"/>
                </a:solidFill>
                <a:latin typeface="Times New Roman" pitchFamily="18" charset="0"/>
                <a:sym typeface="Symbol" pitchFamily="18" charset="2"/>
              </a:rPr>
              <a:t>b = </a:t>
            </a:r>
            <a:r>
              <a:rPr lang="en-GB" dirty="0" smtClean="0">
                <a:solidFill>
                  <a:schemeClr val="bg1"/>
                </a:solidFill>
                <a:latin typeface="Times New Roman" pitchFamily="18" charset="0"/>
                <a:sym typeface="Symbol" pitchFamily="18" charset="2"/>
              </a:rPr>
              <a:t>-1</a:t>
            </a:r>
            <a:endParaRPr lang="en-GB" b="0" dirty="0">
              <a:solidFill>
                <a:schemeClr val="bg1"/>
              </a:solidFill>
              <a:latin typeface="Times New Roman" pitchFamily="18" charset="0"/>
              <a:sym typeface="Symbol" pitchFamily="18" charset="2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715008" y="3786190"/>
            <a:ext cx="1714480" cy="5000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noProof="0" dirty="0" smtClean="0">
                <a:solidFill>
                  <a:schemeClr val="bg1"/>
                </a:solidFill>
                <a:ea typeface="+mj-ea"/>
                <a:cs typeface="+mj-cs"/>
              </a:rPr>
              <a:t>Support Vector</a:t>
            </a:r>
            <a:endParaRPr kumimoji="0" lang="en-US" b="0" i="0" u="none" strike="noStrike" kern="1200" cap="none" spc="0" normalizeH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j-ea"/>
              <a:cs typeface="+mj-cs"/>
            </a:endParaRPr>
          </a:p>
        </p:txBody>
      </p:sp>
      <p:sp>
        <p:nvSpPr>
          <p:cNvPr id="36" name="Title 1"/>
          <p:cNvSpPr txBox="1">
            <a:spLocks/>
          </p:cNvSpPr>
          <p:nvPr/>
        </p:nvSpPr>
        <p:spPr>
          <a:xfrm>
            <a:off x="5072066" y="4429132"/>
            <a:ext cx="1714480" cy="5000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noProof="0" dirty="0" smtClean="0">
                <a:solidFill>
                  <a:schemeClr val="bg1"/>
                </a:solidFill>
                <a:ea typeface="+mj-ea"/>
                <a:cs typeface="+mj-cs"/>
              </a:rPr>
              <a:t>Support Vector</a:t>
            </a:r>
            <a:endParaRPr kumimoji="0" lang="en-US" b="0" i="0" u="none" strike="noStrike" kern="1200" cap="none" spc="0" normalizeH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j-ea"/>
              <a:cs typeface="+mj-cs"/>
            </a:endParaRPr>
          </a:p>
        </p:txBody>
      </p:sp>
      <p:sp>
        <p:nvSpPr>
          <p:cNvPr id="37" name="Title 1"/>
          <p:cNvSpPr txBox="1">
            <a:spLocks/>
          </p:cNvSpPr>
          <p:nvPr/>
        </p:nvSpPr>
        <p:spPr>
          <a:xfrm>
            <a:off x="3894584" y="1857364"/>
            <a:ext cx="1714480" cy="5000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noProof="0" dirty="0" smtClean="0">
                <a:solidFill>
                  <a:schemeClr val="bg1"/>
                </a:solidFill>
                <a:ea typeface="+mj-ea"/>
                <a:cs typeface="+mj-cs"/>
              </a:rPr>
              <a:t>Support Vector</a:t>
            </a:r>
            <a:endParaRPr kumimoji="0" lang="en-US" b="0" i="0" u="none" strike="noStrike" kern="1200" cap="none" spc="0" normalizeH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j-ea"/>
              <a:cs typeface="+mj-cs"/>
            </a:endParaRPr>
          </a:p>
        </p:txBody>
      </p:sp>
      <p:sp>
        <p:nvSpPr>
          <p:cNvPr id="40" name="Title 1"/>
          <p:cNvSpPr txBox="1">
            <a:spLocks/>
          </p:cNvSpPr>
          <p:nvPr/>
        </p:nvSpPr>
        <p:spPr>
          <a:xfrm>
            <a:off x="2093775" y="3623635"/>
            <a:ext cx="1714480" cy="5000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noProof="0" dirty="0" smtClean="0">
                <a:solidFill>
                  <a:schemeClr val="bg1"/>
                </a:solidFill>
                <a:ea typeface="+mj-ea"/>
                <a:cs typeface="+mj-cs"/>
              </a:rPr>
              <a:t>Support Vector</a:t>
            </a:r>
            <a:endParaRPr kumimoji="0" lang="en-US" b="0" i="0" u="none" strike="noStrike" kern="1200" cap="none" spc="0" normalizeH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j-ea"/>
              <a:cs typeface="+mj-cs"/>
            </a:endParaRPr>
          </a:p>
        </p:txBody>
      </p:sp>
      <p:sp>
        <p:nvSpPr>
          <p:cNvPr id="41" name="Line 14"/>
          <p:cNvSpPr>
            <a:spLocks noChangeShapeType="1"/>
          </p:cNvSpPr>
          <p:nvPr/>
        </p:nvSpPr>
        <p:spPr bwMode="auto">
          <a:xfrm rot="18900000">
            <a:off x="6648450" y="1371600"/>
            <a:ext cx="0" cy="1462088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 type="triangle" w="med" len="med"/>
            <a:tailEnd type="triangle" w="med" len="med"/>
          </a:ln>
        </p:spPr>
        <p:txBody>
          <a:bodyPr/>
          <a:lstStyle/>
          <a:p>
            <a:endParaRPr lang="en-US" dirty="0"/>
          </a:p>
        </p:txBody>
      </p:sp>
      <p:sp>
        <p:nvSpPr>
          <p:cNvPr id="42" name="Text Box 22"/>
          <p:cNvSpPr txBox="1">
            <a:spLocks noChangeArrowheads="1"/>
          </p:cNvSpPr>
          <p:nvPr/>
        </p:nvSpPr>
        <p:spPr bwMode="auto">
          <a:xfrm>
            <a:off x="6283325" y="1506538"/>
            <a:ext cx="2098675" cy="339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lnSpc>
                <a:spcPct val="90000"/>
              </a:lnSpc>
              <a:spcBef>
                <a:spcPct val="50000"/>
              </a:spcBef>
            </a:pPr>
            <a:r>
              <a:rPr lang="en-GB" dirty="0">
                <a:solidFill>
                  <a:schemeClr val="bg1"/>
                </a:solidFill>
                <a:sym typeface="Symbol" pitchFamily="18" charset="2"/>
              </a:rPr>
              <a:t>Margin =</a:t>
            </a:r>
            <a:r>
              <a:rPr lang="en-GB" b="0" dirty="0">
                <a:solidFill>
                  <a:schemeClr val="bg1"/>
                </a:solidFill>
                <a:sym typeface="Symbol" pitchFamily="18" charset="2"/>
              </a:rPr>
              <a:t> 2 /</a:t>
            </a:r>
            <a:r>
              <a:rPr lang="en-GB" dirty="0">
                <a:solidFill>
                  <a:schemeClr val="bg1"/>
                </a:solidFill>
                <a:sym typeface="Symbol" pitchFamily="18" charset="2"/>
              </a:rPr>
              <a:t> </a:t>
            </a:r>
            <a:r>
              <a:rPr lang="en-GB" b="0" dirty="0">
                <a:solidFill>
                  <a:schemeClr val="bg1"/>
                </a:solidFill>
                <a:sym typeface="Symbol" pitchFamily="18" charset="2"/>
              </a:rPr>
              <a:t></a:t>
            </a:r>
            <a:r>
              <a:rPr lang="en-GB" dirty="0" smtClean="0">
                <a:solidFill>
                  <a:schemeClr val="bg1"/>
                </a:solidFill>
                <a:sym typeface="Symbol" pitchFamily="18" charset="2"/>
              </a:rPr>
              <a:t>w</a:t>
            </a:r>
            <a:r>
              <a:rPr lang="en-GB" b="0" i="1" baseline="30000" dirty="0" smtClean="0">
                <a:solidFill>
                  <a:schemeClr val="bg1"/>
                </a:solidFill>
                <a:sym typeface="Symbol" pitchFamily="18" charset="2"/>
              </a:rPr>
              <a:t>t</a:t>
            </a:r>
            <a:r>
              <a:rPr lang="en-GB" dirty="0" smtClean="0">
                <a:solidFill>
                  <a:schemeClr val="bg1"/>
                </a:solidFill>
                <a:sym typeface="Symbol" pitchFamily="18" charset="2"/>
              </a:rPr>
              <a:t>w</a:t>
            </a:r>
            <a:endParaRPr lang="en-GB" b="0" dirty="0">
              <a:solidFill>
                <a:schemeClr val="bg1"/>
              </a:solidFill>
              <a:sym typeface="Symbol" pitchFamily="18" charset="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Calculating the Margin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Let 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baseline="-25000" dirty="0" smtClean="0">
                <a:solidFill>
                  <a:schemeClr val="bg1"/>
                </a:solidFill>
              </a:rPr>
              <a:t>+</a:t>
            </a:r>
            <a:r>
              <a:rPr lang="en-US" sz="3200" dirty="0" smtClean="0">
                <a:solidFill>
                  <a:schemeClr val="bg1"/>
                </a:solidFill>
              </a:rPr>
              <a:t> be any point on the +ve supporting plane and 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baseline="-25000" dirty="0" smtClean="0">
                <a:solidFill>
                  <a:schemeClr val="bg1"/>
                </a:solidFill>
              </a:rPr>
              <a:t>-</a:t>
            </a:r>
            <a:r>
              <a:rPr lang="en-US" sz="3200" dirty="0" smtClean="0">
                <a:solidFill>
                  <a:schemeClr val="bg1"/>
                </a:solidFill>
              </a:rPr>
              <a:t> the closest point on the –ve supporting plane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Margin 	= |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baseline="-25000" dirty="0" smtClean="0">
                <a:solidFill>
                  <a:schemeClr val="bg1"/>
                </a:solidFill>
              </a:rPr>
              <a:t>+</a:t>
            </a:r>
            <a:r>
              <a:rPr lang="en-US" sz="3200" dirty="0" smtClean="0">
                <a:solidFill>
                  <a:schemeClr val="bg1"/>
                </a:solidFill>
              </a:rPr>
              <a:t> – 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baseline="-25000" dirty="0" smtClean="0">
                <a:solidFill>
                  <a:schemeClr val="bg1"/>
                </a:solidFill>
              </a:rPr>
              <a:t>-</a:t>
            </a:r>
            <a:r>
              <a:rPr lang="en-US" sz="3200" dirty="0" smtClean="0">
                <a:solidFill>
                  <a:schemeClr val="bg1"/>
                </a:solidFill>
              </a:rPr>
              <a:t>|</a:t>
            </a:r>
          </a:p>
          <a:p>
            <a:pPr>
              <a:spcBef>
                <a:spcPct val="0"/>
              </a:spcBef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		=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</a:t>
            </a:r>
            <a:r>
              <a:rPr lang="en-US" sz="3200" dirty="0" smtClean="0">
                <a:solidFill>
                  <a:schemeClr val="bg1"/>
                </a:solidFill>
              </a:rPr>
              <a:t> |</a:t>
            </a:r>
            <a:r>
              <a:rPr lang="en-US" sz="3200" b="1" dirty="0" smtClean="0">
                <a:solidFill>
                  <a:schemeClr val="bg1"/>
                </a:solidFill>
              </a:rPr>
              <a:t>w</a:t>
            </a:r>
            <a:r>
              <a:rPr lang="en-US" sz="3200" dirty="0" smtClean="0">
                <a:solidFill>
                  <a:schemeClr val="bg1"/>
                </a:solidFill>
              </a:rPr>
              <a:t>| 		(since 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baseline="-25000" dirty="0" smtClean="0">
                <a:solidFill>
                  <a:schemeClr val="bg1"/>
                </a:solidFill>
              </a:rPr>
              <a:t>+</a:t>
            </a:r>
            <a:r>
              <a:rPr lang="en-US" sz="3200" dirty="0" smtClean="0">
                <a:solidFill>
                  <a:schemeClr val="bg1"/>
                </a:solidFill>
              </a:rPr>
              <a:t> = 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baseline="-25000" dirty="0" smtClean="0">
                <a:solidFill>
                  <a:schemeClr val="bg1"/>
                </a:solidFill>
              </a:rPr>
              <a:t>-</a:t>
            </a:r>
            <a:r>
              <a:rPr lang="en-US" sz="3200" dirty="0" smtClean="0">
                <a:solidFill>
                  <a:schemeClr val="bg1"/>
                </a:solidFill>
              </a:rPr>
              <a:t> +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</a:t>
            </a:r>
            <a:r>
              <a:rPr lang="en-US" sz="3200" b="1" dirty="0" smtClean="0">
                <a:solidFill>
                  <a:schemeClr val="bg1"/>
                </a:solidFill>
              </a:rPr>
              <a:t>w</a:t>
            </a:r>
            <a:r>
              <a:rPr lang="en-US" sz="3200" dirty="0" smtClean="0">
                <a:solidFill>
                  <a:schemeClr val="bg1"/>
                </a:solidFill>
              </a:rPr>
              <a:t>)</a:t>
            </a:r>
          </a:p>
          <a:p>
            <a:pPr>
              <a:spcBef>
                <a:spcPct val="0"/>
              </a:spcBef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		=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2</a:t>
            </a:r>
            <a:r>
              <a:rPr lang="en-US" sz="3200" dirty="0" smtClean="0">
                <a:solidFill>
                  <a:schemeClr val="bg1"/>
                </a:solidFill>
              </a:rPr>
              <a:t> |</a:t>
            </a:r>
            <a:r>
              <a:rPr lang="en-US" sz="3200" b="1" dirty="0" smtClean="0">
                <a:solidFill>
                  <a:schemeClr val="bg1"/>
                </a:solidFill>
              </a:rPr>
              <a:t>w</a:t>
            </a:r>
            <a:r>
              <a:rPr lang="en-US" sz="3200" dirty="0" smtClean="0">
                <a:solidFill>
                  <a:schemeClr val="bg1"/>
                </a:solidFill>
              </a:rPr>
              <a:t>|/|</a:t>
            </a:r>
            <a:r>
              <a:rPr lang="en-US" sz="3200" b="1" dirty="0" smtClean="0">
                <a:solidFill>
                  <a:schemeClr val="bg1"/>
                </a:solidFill>
              </a:rPr>
              <a:t>w</a:t>
            </a:r>
            <a:r>
              <a:rPr lang="en-US" sz="3200" dirty="0" smtClean="0">
                <a:solidFill>
                  <a:schemeClr val="bg1"/>
                </a:solidFill>
              </a:rPr>
              <a:t>|</a:t>
            </a:r>
            <a:r>
              <a:rPr lang="en-US" sz="3200" baseline="30000" dirty="0" smtClean="0">
                <a:solidFill>
                  <a:schemeClr val="bg1"/>
                </a:solidFill>
              </a:rPr>
              <a:t>2</a:t>
            </a:r>
            <a:r>
              <a:rPr lang="en-US" sz="3200" dirty="0" smtClean="0">
                <a:solidFill>
                  <a:schemeClr val="bg1"/>
                </a:solidFill>
              </a:rPr>
              <a:t> 	(assuming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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= 2/|</a:t>
            </a:r>
            <a:r>
              <a:rPr lang="en-US" sz="3200" b="1" dirty="0" smtClean="0">
                <a:solidFill>
                  <a:schemeClr val="bg1"/>
                </a:solidFill>
              </a:rPr>
              <a:t>w</a:t>
            </a:r>
            <a:r>
              <a:rPr lang="en-US" sz="3200" dirty="0" smtClean="0">
                <a:solidFill>
                  <a:schemeClr val="bg1"/>
                </a:solidFill>
              </a:rPr>
              <a:t>|</a:t>
            </a:r>
            <a:r>
              <a:rPr lang="en-US" sz="3200" baseline="30000" dirty="0" smtClean="0">
                <a:solidFill>
                  <a:schemeClr val="bg1"/>
                </a:solidFill>
              </a:rPr>
              <a:t>2</a:t>
            </a:r>
            <a:r>
              <a:rPr lang="en-US" sz="3200" dirty="0" smtClean="0">
                <a:solidFill>
                  <a:schemeClr val="bg1"/>
                </a:solidFill>
              </a:rPr>
              <a:t>)</a:t>
            </a:r>
          </a:p>
          <a:p>
            <a:pPr>
              <a:spcBef>
                <a:spcPct val="0"/>
              </a:spcBef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		=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2</a:t>
            </a:r>
            <a:r>
              <a:rPr lang="en-US" sz="3200" dirty="0" smtClean="0">
                <a:solidFill>
                  <a:schemeClr val="bg1"/>
                </a:solidFill>
              </a:rPr>
              <a:t>/|</a:t>
            </a:r>
            <a:r>
              <a:rPr lang="en-US" sz="3200" b="1" dirty="0" smtClean="0">
                <a:solidFill>
                  <a:schemeClr val="bg1"/>
                </a:solidFill>
              </a:rPr>
              <a:t>w</a:t>
            </a:r>
            <a:r>
              <a:rPr lang="en-US" sz="3200" dirty="0" smtClean="0">
                <a:solidFill>
                  <a:schemeClr val="bg1"/>
                </a:solidFill>
              </a:rPr>
              <a:t>| </a:t>
            </a:r>
          </a:p>
          <a:p>
            <a:pPr>
              <a:spcBef>
                <a:spcPct val="0"/>
              </a:spcBef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defRPr/>
            </a:pPr>
            <a:r>
              <a:rPr lang="en-US" sz="3200" b="1" dirty="0" smtClean="0">
                <a:solidFill>
                  <a:schemeClr val="bg1"/>
                </a:solidFill>
              </a:rPr>
              <a:t>w</a:t>
            </a:r>
            <a:r>
              <a:rPr lang="en-US" sz="3200" i="1" baseline="30000" dirty="0" smtClean="0">
                <a:solidFill>
                  <a:schemeClr val="bg1"/>
                </a:solidFill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baseline="-25000" dirty="0" smtClean="0">
                <a:solidFill>
                  <a:schemeClr val="bg1"/>
                </a:solidFill>
              </a:rPr>
              <a:t>+</a:t>
            </a:r>
            <a:r>
              <a:rPr lang="en-US" sz="3200" dirty="0" smtClean="0">
                <a:solidFill>
                  <a:schemeClr val="bg1"/>
                </a:solidFill>
              </a:rPr>
              <a:t> + </a:t>
            </a:r>
            <a:r>
              <a:rPr lang="en-US" sz="3200" i="1" dirty="0" smtClean="0">
                <a:solidFill>
                  <a:schemeClr val="bg1"/>
                </a:solidFill>
              </a:rPr>
              <a:t>b</a:t>
            </a:r>
            <a:r>
              <a:rPr lang="en-US" sz="3200" dirty="0" smtClean="0">
                <a:solidFill>
                  <a:schemeClr val="bg1"/>
                </a:solidFill>
              </a:rPr>
              <a:t> = +1</a:t>
            </a:r>
          </a:p>
          <a:p>
            <a:pPr>
              <a:spcBef>
                <a:spcPct val="0"/>
              </a:spcBef>
              <a:defRPr/>
            </a:pPr>
            <a:r>
              <a:rPr lang="en-US" sz="3200" b="1" dirty="0" smtClean="0">
                <a:solidFill>
                  <a:schemeClr val="bg1"/>
                </a:solidFill>
              </a:rPr>
              <a:t>w</a:t>
            </a:r>
            <a:r>
              <a:rPr lang="en-US" sz="3200" i="1" baseline="30000" dirty="0" smtClean="0">
                <a:solidFill>
                  <a:schemeClr val="bg1"/>
                </a:solidFill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baseline="-25000" dirty="0" smtClean="0">
                <a:solidFill>
                  <a:schemeClr val="bg1"/>
                </a:solidFill>
              </a:rPr>
              <a:t>-</a:t>
            </a:r>
            <a:r>
              <a:rPr lang="en-US" sz="3200" dirty="0" smtClean="0">
                <a:solidFill>
                  <a:schemeClr val="bg1"/>
                </a:solidFill>
              </a:rPr>
              <a:t> + </a:t>
            </a:r>
            <a:r>
              <a:rPr lang="en-US" sz="3200" i="1" dirty="0" smtClean="0">
                <a:solidFill>
                  <a:schemeClr val="bg1"/>
                </a:solidFill>
              </a:rPr>
              <a:t>b</a:t>
            </a:r>
            <a:r>
              <a:rPr lang="en-US" sz="3200" dirty="0" smtClean="0">
                <a:solidFill>
                  <a:schemeClr val="bg1"/>
                </a:solidFill>
              </a:rPr>
              <a:t> = -1</a:t>
            </a:r>
          </a:p>
          <a:p>
            <a:pPr>
              <a:spcBef>
                <a:spcPct val="0"/>
              </a:spcBef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 </a:t>
            </a:r>
            <a:r>
              <a:rPr lang="en-US" sz="3200" b="1" dirty="0" smtClean="0">
                <a:solidFill>
                  <a:schemeClr val="bg1"/>
                </a:solidFill>
              </a:rPr>
              <a:t>w</a:t>
            </a:r>
            <a:r>
              <a:rPr lang="en-US" sz="3200" i="1" baseline="30000" dirty="0" smtClean="0">
                <a:solidFill>
                  <a:schemeClr val="bg1"/>
                </a:solidFill>
              </a:rPr>
              <a:t>t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baseline="-25000" dirty="0" smtClean="0">
                <a:solidFill>
                  <a:schemeClr val="bg1"/>
                </a:solidFill>
              </a:rPr>
              <a:t>+</a:t>
            </a:r>
            <a:r>
              <a:rPr lang="en-US" sz="3200" dirty="0" smtClean="0">
                <a:solidFill>
                  <a:schemeClr val="bg1"/>
                </a:solidFill>
              </a:rPr>
              <a:t> – 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baseline="-25000" dirty="0" smtClean="0">
                <a:solidFill>
                  <a:schemeClr val="bg1"/>
                </a:solidFill>
              </a:rPr>
              <a:t>-</a:t>
            </a:r>
            <a:r>
              <a:rPr lang="en-US" sz="3200" dirty="0" smtClean="0">
                <a:solidFill>
                  <a:schemeClr val="bg1"/>
                </a:solidFill>
              </a:rPr>
              <a:t>)= 2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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 </a:t>
            </a:r>
            <a:r>
              <a:rPr lang="en-US" sz="3200" b="1" dirty="0" smtClean="0">
                <a:solidFill>
                  <a:schemeClr val="bg1"/>
                </a:solidFill>
              </a:rPr>
              <a:t>w</a:t>
            </a:r>
            <a:r>
              <a:rPr lang="en-US" sz="3200" i="1" baseline="30000" dirty="0" smtClean="0">
                <a:solidFill>
                  <a:schemeClr val="bg1"/>
                </a:solidFill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</a:rPr>
              <a:t>w</a:t>
            </a:r>
            <a:r>
              <a:rPr lang="en-US" sz="3200" dirty="0" smtClean="0">
                <a:solidFill>
                  <a:schemeClr val="bg1"/>
                </a:solidFill>
              </a:rPr>
              <a:t>= 2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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 </a:t>
            </a:r>
            <a:r>
              <a:rPr lang="en-US" sz="3200" dirty="0" smtClean="0">
                <a:solidFill>
                  <a:schemeClr val="bg1"/>
                </a:solidFill>
              </a:rPr>
              <a:t>= 2/|</a:t>
            </a:r>
            <a:r>
              <a:rPr lang="en-US" sz="3200" b="1" dirty="0" smtClean="0">
                <a:solidFill>
                  <a:schemeClr val="bg1"/>
                </a:solidFill>
              </a:rPr>
              <a:t>w</a:t>
            </a:r>
            <a:r>
              <a:rPr lang="en-US" sz="3200" dirty="0" smtClean="0">
                <a:solidFill>
                  <a:schemeClr val="bg1"/>
                </a:solidFill>
              </a:rPr>
              <a:t>|</a:t>
            </a:r>
            <a:r>
              <a:rPr lang="en-US" sz="3200" baseline="30000" dirty="0" smtClean="0">
                <a:solidFill>
                  <a:schemeClr val="bg1"/>
                </a:solidFill>
              </a:rPr>
              <a:t>2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Hard Margin SVM Primal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 Maximize 	2</a:t>
            </a:r>
            <a:r>
              <a:rPr lang="en-US" sz="3200" dirty="0" smtClean="0">
                <a:solidFill>
                  <a:schemeClr val="bg1"/>
                </a:solidFill>
              </a:rPr>
              <a:t>/|</a:t>
            </a:r>
            <a:r>
              <a:rPr lang="en-US" sz="3200" b="1" dirty="0" smtClean="0">
                <a:solidFill>
                  <a:schemeClr val="bg1"/>
                </a:solidFill>
              </a:rPr>
              <a:t>w</a:t>
            </a:r>
            <a:r>
              <a:rPr lang="en-US" sz="3200" dirty="0" smtClean="0">
                <a:solidFill>
                  <a:schemeClr val="bg1"/>
                </a:solidFill>
              </a:rPr>
              <a:t>| </a:t>
            </a:r>
          </a:p>
          <a:p>
            <a:pPr>
              <a:spcBef>
                <a:spcPct val="0"/>
              </a:spcBef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  such that		</a:t>
            </a:r>
            <a:r>
              <a:rPr lang="en-US" sz="3200" b="1" dirty="0" smtClean="0">
                <a:solidFill>
                  <a:schemeClr val="bg1"/>
                </a:solidFill>
              </a:rPr>
              <a:t>w</a:t>
            </a:r>
            <a:r>
              <a:rPr lang="en-US" sz="3200" i="1" baseline="30000" dirty="0" smtClean="0">
                <a:solidFill>
                  <a:schemeClr val="bg1"/>
                </a:solidFill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 + </a:t>
            </a:r>
            <a:r>
              <a:rPr lang="en-US" sz="3200" i="1" dirty="0" smtClean="0">
                <a:solidFill>
                  <a:schemeClr val="bg1"/>
                </a:solidFill>
              </a:rPr>
              <a:t>b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</a:t>
            </a:r>
            <a:r>
              <a:rPr lang="en-US" sz="3200" dirty="0" smtClean="0">
                <a:solidFill>
                  <a:schemeClr val="bg1"/>
                </a:solidFill>
              </a:rPr>
              <a:t> +1	if 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 = +1</a:t>
            </a:r>
          </a:p>
          <a:p>
            <a:pPr>
              <a:spcBef>
                <a:spcPct val="0"/>
              </a:spcBef>
              <a:defRPr/>
            </a:pPr>
            <a:r>
              <a:rPr lang="en-US" sz="3200" baseline="30000" dirty="0" smtClean="0">
                <a:solidFill>
                  <a:schemeClr val="bg1"/>
                </a:solidFill>
              </a:rPr>
              <a:t>			</a:t>
            </a:r>
            <a:r>
              <a:rPr lang="en-US" sz="3200" b="1" dirty="0" smtClean="0">
                <a:solidFill>
                  <a:schemeClr val="bg1"/>
                </a:solidFill>
              </a:rPr>
              <a:t>w</a:t>
            </a:r>
            <a:r>
              <a:rPr lang="en-US" sz="3200" i="1" baseline="30000" dirty="0" smtClean="0">
                <a:solidFill>
                  <a:schemeClr val="bg1"/>
                </a:solidFill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 + </a:t>
            </a:r>
            <a:r>
              <a:rPr lang="en-US" sz="3200" i="1" dirty="0" smtClean="0">
                <a:solidFill>
                  <a:schemeClr val="bg1"/>
                </a:solidFill>
              </a:rPr>
              <a:t>b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</a:t>
            </a:r>
            <a:r>
              <a:rPr lang="en-US" sz="3200" dirty="0" smtClean="0">
                <a:solidFill>
                  <a:schemeClr val="bg1"/>
                </a:solidFill>
              </a:rPr>
              <a:t> -1	if 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 = -1</a:t>
            </a:r>
            <a:endParaRPr lang="en-US" sz="3200" baseline="300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baseline="300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baseline="30000" dirty="0" smtClean="0">
                <a:solidFill>
                  <a:schemeClr val="bg1"/>
                </a:solidFill>
              </a:rPr>
              <a:t> </a:t>
            </a:r>
            <a:r>
              <a:rPr lang="en-US" sz="3200" dirty="0" smtClean="0">
                <a:solidFill>
                  <a:schemeClr val="bg1"/>
                </a:solidFill>
              </a:rPr>
              <a:t>Difficult to optimize directly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Convex Quadratic Program (QP) reformulation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Minimize		</a:t>
            </a:r>
            <a:r>
              <a:rPr lang="en-US" sz="3200" dirty="0" smtClean="0">
                <a:solidFill>
                  <a:schemeClr val="bg1"/>
                </a:solidFill>
              </a:rPr>
              <a:t> ½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w</a:t>
            </a:r>
            <a:r>
              <a:rPr lang="en-US" sz="3200" i="1" baseline="30000" dirty="0" smtClean="0">
                <a:solidFill>
                  <a:schemeClr val="bg1"/>
                </a:solidFill>
                <a:sym typeface="Symbol"/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w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		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</a:p>
          <a:p>
            <a:pPr>
              <a:spcBef>
                <a:spcPct val="0"/>
              </a:spcBef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  such that		</a:t>
            </a:r>
            <a:r>
              <a:rPr lang="en-US" sz="3200" i="1" dirty="0" smtClean="0">
                <a:solidFill>
                  <a:schemeClr val="bg1"/>
                </a:solidFill>
              </a:rPr>
              <a:t> y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</a:rPr>
              <a:t>w</a:t>
            </a:r>
            <a:r>
              <a:rPr lang="en-US" sz="3200" i="1" baseline="30000" dirty="0" smtClean="0">
                <a:solidFill>
                  <a:schemeClr val="bg1"/>
                </a:solidFill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 + </a:t>
            </a:r>
            <a:r>
              <a:rPr lang="en-US" sz="3200" i="1" dirty="0" smtClean="0">
                <a:solidFill>
                  <a:schemeClr val="bg1"/>
                </a:solidFill>
              </a:rPr>
              <a:t>b</a:t>
            </a:r>
            <a:r>
              <a:rPr lang="en-US" sz="3200" dirty="0" smtClean="0">
                <a:solidFill>
                  <a:schemeClr val="bg1"/>
                </a:solidFill>
              </a:rPr>
              <a:t>)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</a:t>
            </a:r>
            <a:r>
              <a:rPr lang="en-US" sz="3200" dirty="0" smtClean="0">
                <a:solidFill>
                  <a:schemeClr val="bg1"/>
                </a:solidFill>
              </a:rPr>
              <a:t> 1</a:t>
            </a:r>
            <a:endParaRPr lang="en-US" sz="3200" i="1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Convex QPs can be easy to optimize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Linearly Inseparable Data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 Minimize		</a:t>
            </a:r>
            <a:r>
              <a:rPr lang="en-US" sz="3200" dirty="0" smtClean="0">
                <a:solidFill>
                  <a:schemeClr val="bg1"/>
                </a:solidFill>
              </a:rPr>
              <a:t> ½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w</a:t>
            </a:r>
            <a:r>
              <a:rPr lang="en-US" sz="3200" i="1" baseline="30000" dirty="0" smtClean="0">
                <a:solidFill>
                  <a:schemeClr val="bg1"/>
                </a:solidFill>
                <a:sym typeface="Symbol"/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w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+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C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#(Misclassified points)	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</a:p>
          <a:p>
            <a:pPr>
              <a:spcBef>
                <a:spcPct val="0"/>
              </a:spcBef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  such that		</a:t>
            </a:r>
            <a:r>
              <a:rPr lang="en-US" sz="3200" i="1" dirty="0" smtClean="0">
                <a:solidFill>
                  <a:schemeClr val="bg1"/>
                </a:solidFill>
              </a:rPr>
              <a:t> y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</a:rPr>
              <a:t>w</a:t>
            </a:r>
            <a:r>
              <a:rPr lang="en-US" sz="3200" i="1" baseline="30000" dirty="0" smtClean="0">
                <a:solidFill>
                  <a:schemeClr val="bg1"/>
                </a:solidFill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 + </a:t>
            </a:r>
            <a:r>
              <a:rPr lang="en-US" sz="3200" i="1" dirty="0" smtClean="0">
                <a:solidFill>
                  <a:schemeClr val="bg1"/>
                </a:solidFill>
              </a:rPr>
              <a:t>b</a:t>
            </a:r>
            <a:r>
              <a:rPr lang="en-US" sz="3200" dirty="0" smtClean="0">
                <a:solidFill>
                  <a:schemeClr val="bg1"/>
                </a:solidFill>
              </a:rPr>
              <a:t>)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</a:t>
            </a:r>
            <a:r>
              <a:rPr lang="en-US" sz="3200" dirty="0" smtClean="0">
                <a:solidFill>
                  <a:schemeClr val="bg1"/>
                </a:solidFill>
              </a:rPr>
              <a:t> 1 (for “good” points)</a:t>
            </a:r>
          </a:p>
          <a:p>
            <a:pPr>
              <a:spcBef>
                <a:spcPct val="0"/>
              </a:spcBef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The optimization problem is NP Hard in general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Disastrous errors are penalized the same as near misses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0" name="Text Box 4"/>
          <p:cNvSpPr txBox="1">
            <a:spLocks noChangeArrowheads="1"/>
          </p:cNvSpPr>
          <p:nvPr/>
        </p:nvSpPr>
        <p:spPr bwMode="auto">
          <a:xfrm>
            <a:off x="1641894" y="5638800"/>
            <a:ext cx="1752600" cy="339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lnSpc>
                <a:spcPct val="90000"/>
              </a:lnSpc>
              <a:spcBef>
                <a:spcPct val="50000"/>
              </a:spcBef>
            </a:pPr>
            <a:r>
              <a:rPr lang="en-GB" b="1" dirty="0">
                <a:solidFill>
                  <a:schemeClr val="bg1"/>
                </a:solidFill>
                <a:latin typeface="Times New Roman" pitchFamily="18" charset="0"/>
                <a:sym typeface="Symbol" pitchFamily="18" charset="2"/>
              </a:rPr>
              <a:t>w</a:t>
            </a:r>
            <a:r>
              <a:rPr lang="en-GB" b="0" baseline="30000" dirty="0">
                <a:solidFill>
                  <a:schemeClr val="bg1"/>
                </a:solidFill>
                <a:latin typeface="Times New Roman" pitchFamily="18" charset="0"/>
                <a:sym typeface="Symbol" pitchFamily="18" charset="2"/>
              </a:rPr>
              <a:t>t</a:t>
            </a:r>
            <a:r>
              <a:rPr lang="en-GB" b="1" dirty="0">
                <a:solidFill>
                  <a:schemeClr val="bg1"/>
                </a:solidFill>
                <a:latin typeface="Times New Roman" pitchFamily="18" charset="0"/>
                <a:sym typeface="Symbol" pitchFamily="18" charset="2"/>
              </a:rPr>
              <a:t>x</a:t>
            </a:r>
            <a:r>
              <a:rPr lang="en-GB" b="0" dirty="0">
                <a:solidFill>
                  <a:schemeClr val="bg1"/>
                </a:solidFill>
                <a:latin typeface="Times New Roman" pitchFamily="18" charset="0"/>
                <a:sym typeface="Symbol" pitchFamily="18" charset="2"/>
              </a:rPr>
              <a:t> + </a:t>
            </a:r>
            <a:r>
              <a:rPr lang="en-GB" b="0" i="1" dirty="0">
                <a:solidFill>
                  <a:schemeClr val="bg1"/>
                </a:solidFill>
                <a:latin typeface="Times New Roman" pitchFamily="18" charset="0"/>
                <a:sym typeface="Symbol" pitchFamily="18" charset="2"/>
              </a:rPr>
              <a:t>b = </a:t>
            </a:r>
            <a:r>
              <a:rPr lang="en-GB" b="0" dirty="0">
                <a:solidFill>
                  <a:schemeClr val="bg1"/>
                </a:solidFill>
                <a:latin typeface="Times New Roman" pitchFamily="18" charset="0"/>
                <a:sym typeface="Symbol" pitchFamily="18" charset="2"/>
              </a:rPr>
              <a:t>0</a:t>
            </a:r>
          </a:p>
        </p:txBody>
      </p:sp>
      <p:sp>
        <p:nvSpPr>
          <p:cNvPr id="9221" name="Line 5"/>
          <p:cNvSpPr>
            <a:spLocks noChangeShapeType="1"/>
          </p:cNvSpPr>
          <p:nvPr/>
        </p:nvSpPr>
        <p:spPr bwMode="auto">
          <a:xfrm>
            <a:off x="4572000" y="1219200"/>
            <a:ext cx="0" cy="5181600"/>
          </a:xfrm>
          <a:prstGeom prst="line">
            <a:avLst/>
          </a:prstGeom>
          <a:noFill/>
          <a:ln w="9525">
            <a:solidFill>
              <a:schemeClr val="bg1"/>
            </a:solidFill>
            <a:prstDash val="dash"/>
            <a:round/>
            <a:headEnd type="triangle" w="med" len="med"/>
            <a:tailEnd type="triangle" w="med" len="med"/>
          </a:ln>
        </p:spPr>
        <p:txBody>
          <a:bodyPr/>
          <a:lstStyle/>
          <a:p>
            <a:endParaRPr lang="en-US" dirty="0"/>
          </a:p>
        </p:txBody>
      </p:sp>
      <p:sp>
        <p:nvSpPr>
          <p:cNvPr id="9222" name="Line 6"/>
          <p:cNvSpPr>
            <a:spLocks noChangeShapeType="1"/>
          </p:cNvSpPr>
          <p:nvPr/>
        </p:nvSpPr>
        <p:spPr bwMode="auto">
          <a:xfrm rot="5400000">
            <a:off x="4572000" y="-533400"/>
            <a:ext cx="0" cy="7924800"/>
          </a:xfrm>
          <a:prstGeom prst="line">
            <a:avLst/>
          </a:prstGeom>
          <a:noFill/>
          <a:ln w="9525">
            <a:solidFill>
              <a:schemeClr val="bg1"/>
            </a:solidFill>
            <a:prstDash val="dash"/>
            <a:round/>
            <a:headEnd type="triangle" w="med" len="med"/>
            <a:tailEnd type="triangle" w="med" len="med"/>
          </a:ln>
        </p:spPr>
        <p:txBody>
          <a:bodyPr/>
          <a:lstStyle/>
          <a:p>
            <a:endParaRPr lang="en-US" dirty="0"/>
          </a:p>
        </p:txBody>
      </p:sp>
      <p:sp>
        <p:nvSpPr>
          <p:cNvPr id="9223" name="Line 7"/>
          <p:cNvSpPr>
            <a:spLocks noChangeShapeType="1"/>
          </p:cNvSpPr>
          <p:nvPr/>
        </p:nvSpPr>
        <p:spPr bwMode="auto">
          <a:xfrm rot="2700000">
            <a:off x="4876800" y="1258888"/>
            <a:ext cx="0" cy="5181600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 dirty="0"/>
          </a:p>
        </p:txBody>
      </p:sp>
      <p:sp>
        <p:nvSpPr>
          <p:cNvPr id="9228" name="Text Box 12"/>
          <p:cNvSpPr txBox="1">
            <a:spLocks noChangeArrowheads="1"/>
          </p:cNvSpPr>
          <p:nvPr/>
        </p:nvSpPr>
        <p:spPr bwMode="auto">
          <a:xfrm>
            <a:off x="4724400" y="3394075"/>
            <a:ext cx="395288" cy="339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lnSpc>
                <a:spcPct val="90000"/>
              </a:lnSpc>
              <a:spcBef>
                <a:spcPct val="50000"/>
              </a:spcBef>
            </a:pPr>
            <a:r>
              <a:rPr lang="en-GB" b="0" i="1" dirty="0">
                <a:solidFill>
                  <a:schemeClr val="bg1"/>
                </a:solidFill>
                <a:latin typeface="Times New Roman" pitchFamily="18" charset="0"/>
                <a:sym typeface="Symbol" pitchFamily="18" charset="2"/>
              </a:rPr>
              <a:t>b</a:t>
            </a:r>
            <a:endParaRPr lang="en-GB" b="0" dirty="0">
              <a:solidFill>
                <a:schemeClr val="bg1"/>
              </a:solidFill>
              <a:latin typeface="Times New Roman" pitchFamily="18" charset="0"/>
              <a:sym typeface="Symbol" pitchFamily="18" charset="2"/>
            </a:endParaRPr>
          </a:p>
        </p:txBody>
      </p:sp>
      <p:sp>
        <p:nvSpPr>
          <p:cNvPr id="9229" name="Line 13"/>
          <p:cNvSpPr>
            <a:spLocks noChangeShapeType="1"/>
          </p:cNvSpPr>
          <p:nvPr/>
        </p:nvSpPr>
        <p:spPr bwMode="auto">
          <a:xfrm rot="-2700000">
            <a:off x="4765675" y="3328988"/>
            <a:ext cx="0" cy="547687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 type="triangle" w="med" len="med"/>
            <a:tailEnd type="triangle" w="med" len="med"/>
          </a:ln>
        </p:spPr>
        <p:txBody>
          <a:bodyPr/>
          <a:lstStyle/>
          <a:p>
            <a:endParaRPr lang="en-US" dirty="0"/>
          </a:p>
        </p:txBody>
      </p:sp>
      <p:sp>
        <p:nvSpPr>
          <p:cNvPr id="9231" name="Line 15"/>
          <p:cNvSpPr>
            <a:spLocks noChangeShapeType="1"/>
          </p:cNvSpPr>
          <p:nvPr/>
        </p:nvSpPr>
        <p:spPr bwMode="auto">
          <a:xfrm rot="-2700000">
            <a:off x="4038600" y="4786313"/>
            <a:ext cx="0" cy="547687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 type="triangle" w="med" len="med"/>
          </a:ln>
        </p:spPr>
        <p:txBody>
          <a:bodyPr/>
          <a:lstStyle/>
          <a:p>
            <a:endParaRPr lang="en-US" dirty="0"/>
          </a:p>
        </p:txBody>
      </p:sp>
      <p:sp>
        <p:nvSpPr>
          <p:cNvPr id="9232" name="Text Box 16"/>
          <p:cNvSpPr txBox="1">
            <a:spLocks noChangeArrowheads="1"/>
          </p:cNvSpPr>
          <p:nvPr/>
        </p:nvSpPr>
        <p:spPr bwMode="auto">
          <a:xfrm>
            <a:off x="3733800" y="5029200"/>
            <a:ext cx="381000" cy="339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lnSpc>
                <a:spcPct val="90000"/>
              </a:lnSpc>
              <a:spcBef>
                <a:spcPct val="50000"/>
              </a:spcBef>
            </a:pPr>
            <a:r>
              <a:rPr lang="en-GB" b="1" dirty="0">
                <a:solidFill>
                  <a:schemeClr val="bg1"/>
                </a:solidFill>
                <a:latin typeface="Times New Roman" pitchFamily="18" charset="0"/>
                <a:sym typeface="Symbol" pitchFamily="18" charset="2"/>
              </a:rPr>
              <a:t>w</a:t>
            </a:r>
          </a:p>
        </p:txBody>
      </p:sp>
      <p:sp>
        <p:nvSpPr>
          <p:cNvPr id="9233" name="Oval 17"/>
          <p:cNvSpPr>
            <a:spLocks noChangeArrowheads="1"/>
          </p:cNvSpPr>
          <p:nvPr/>
        </p:nvSpPr>
        <p:spPr bwMode="auto">
          <a:xfrm>
            <a:off x="5000625" y="46482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34" name="Oval 18"/>
          <p:cNvSpPr>
            <a:spLocks noChangeArrowheads="1"/>
          </p:cNvSpPr>
          <p:nvPr/>
        </p:nvSpPr>
        <p:spPr bwMode="auto">
          <a:xfrm>
            <a:off x="5683250" y="39624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35" name="Oval 19"/>
          <p:cNvSpPr>
            <a:spLocks noChangeArrowheads="1"/>
          </p:cNvSpPr>
          <p:nvPr/>
        </p:nvSpPr>
        <p:spPr bwMode="auto">
          <a:xfrm>
            <a:off x="3719513" y="3810000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39" name="Oval 23"/>
          <p:cNvSpPr>
            <a:spLocks noChangeArrowheads="1"/>
          </p:cNvSpPr>
          <p:nvPr/>
        </p:nvSpPr>
        <p:spPr bwMode="auto">
          <a:xfrm>
            <a:off x="5181600" y="64008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0" name="Oval 24"/>
          <p:cNvSpPr>
            <a:spLocks noChangeArrowheads="1"/>
          </p:cNvSpPr>
          <p:nvPr/>
        </p:nvSpPr>
        <p:spPr bwMode="auto">
          <a:xfrm>
            <a:off x="7102475" y="5959475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1" name="Oval 25"/>
          <p:cNvSpPr>
            <a:spLocks noChangeArrowheads="1"/>
          </p:cNvSpPr>
          <p:nvPr/>
        </p:nvSpPr>
        <p:spPr bwMode="auto">
          <a:xfrm>
            <a:off x="7543800" y="48768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2" name="Oval 26"/>
          <p:cNvSpPr>
            <a:spLocks noChangeArrowheads="1"/>
          </p:cNvSpPr>
          <p:nvPr/>
        </p:nvSpPr>
        <p:spPr bwMode="auto">
          <a:xfrm>
            <a:off x="7772400" y="30480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3" name="Oval 27"/>
          <p:cNvSpPr>
            <a:spLocks noChangeArrowheads="1"/>
          </p:cNvSpPr>
          <p:nvPr/>
        </p:nvSpPr>
        <p:spPr bwMode="auto">
          <a:xfrm>
            <a:off x="5486400" y="2054225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4" name="Oval 28"/>
          <p:cNvSpPr>
            <a:spLocks noChangeArrowheads="1"/>
          </p:cNvSpPr>
          <p:nvPr/>
        </p:nvSpPr>
        <p:spPr bwMode="auto">
          <a:xfrm>
            <a:off x="6096000" y="47244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5" name="Oval 29"/>
          <p:cNvSpPr>
            <a:spLocks noChangeArrowheads="1"/>
          </p:cNvSpPr>
          <p:nvPr/>
        </p:nvSpPr>
        <p:spPr bwMode="auto">
          <a:xfrm>
            <a:off x="7467600" y="28194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6" name="Oval 30"/>
          <p:cNvSpPr>
            <a:spLocks noChangeArrowheads="1"/>
          </p:cNvSpPr>
          <p:nvPr/>
        </p:nvSpPr>
        <p:spPr bwMode="auto">
          <a:xfrm>
            <a:off x="8077200" y="38862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7" name="Oval 31"/>
          <p:cNvSpPr>
            <a:spLocks noChangeArrowheads="1"/>
          </p:cNvSpPr>
          <p:nvPr/>
        </p:nvSpPr>
        <p:spPr bwMode="auto">
          <a:xfrm>
            <a:off x="5943600" y="55626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8" name="Oval 32"/>
          <p:cNvSpPr>
            <a:spLocks noChangeArrowheads="1"/>
          </p:cNvSpPr>
          <p:nvPr/>
        </p:nvSpPr>
        <p:spPr bwMode="auto">
          <a:xfrm>
            <a:off x="8458200" y="61722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49" name="Oval 33"/>
          <p:cNvSpPr>
            <a:spLocks noChangeArrowheads="1"/>
          </p:cNvSpPr>
          <p:nvPr/>
        </p:nvSpPr>
        <p:spPr bwMode="auto">
          <a:xfrm>
            <a:off x="3200400" y="1447800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50" name="Oval 34"/>
          <p:cNvSpPr>
            <a:spLocks noChangeArrowheads="1"/>
          </p:cNvSpPr>
          <p:nvPr/>
        </p:nvSpPr>
        <p:spPr bwMode="auto">
          <a:xfrm>
            <a:off x="1143000" y="4343400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51" name="Oval 35"/>
          <p:cNvSpPr>
            <a:spLocks noChangeArrowheads="1"/>
          </p:cNvSpPr>
          <p:nvPr/>
        </p:nvSpPr>
        <p:spPr bwMode="auto">
          <a:xfrm>
            <a:off x="1981200" y="4419600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52" name="Oval 36"/>
          <p:cNvSpPr>
            <a:spLocks noChangeArrowheads="1"/>
          </p:cNvSpPr>
          <p:nvPr/>
        </p:nvSpPr>
        <p:spPr bwMode="auto">
          <a:xfrm>
            <a:off x="2667000" y="2819400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253" name="Oval 37"/>
          <p:cNvSpPr>
            <a:spLocks noChangeArrowheads="1"/>
          </p:cNvSpPr>
          <p:nvPr/>
        </p:nvSpPr>
        <p:spPr bwMode="auto">
          <a:xfrm>
            <a:off x="838200" y="2438400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38" name="Title 1"/>
          <p:cNvSpPr txBox="1">
            <a:spLocks/>
          </p:cNvSpPr>
          <p:nvPr/>
        </p:nvSpPr>
        <p:spPr>
          <a:xfrm>
            <a:off x="0" y="90464"/>
            <a:ext cx="9144000" cy="785817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Inseparable Data – Hinge Loss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39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31" name="Line 8"/>
          <p:cNvSpPr>
            <a:spLocks noChangeShapeType="1"/>
          </p:cNvSpPr>
          <p:nvPr/>
        </p:nvSpPr>
        <p:spPr bwMode="auto">
          <a:xfrm rot="2700000">
            <a:off x="5486400" y="1717675"/>
            <a:ext cx="0" cy="5181600"/>
          </a:xfrm>
          <a:prstGeom prst="line">
            <a:avLst/>
          </a:prstGeom>
          <a:noFill/>
          <a:ln w="38100">
            <a:solidFill>
              <a:srgbClr val="FF00FF"/>
            </a:solidFill>
            <a:prstDash val="sysDot"/>
            <a:round/>
            <a:headEnd/>
            <a:tailEnd/>
          </a:ln>
        </p:spPr>
        <p:txBody>
          <a:bodyPr/>
          <a:lstStyle/>
          <a:p>
            <a:endParaRPr lang="en-US" dirty="0"/>
          </a:p>
        </p:txBody>
      </p:sp>
      <p:sp>
        <p:nvSpPr>
          <p:cNvPr id="32" name="Line 9"/>
          <p:cNvSpPr>
            <a:spLocks noChangeShapeType="1"/>
          </p:cNvSpPr>
          <p:nvPr/>
        </p:nvSpPr>
        <p:spPr bwMode="auto">
          <a:xfrm rot="2700000">
            <a:off x="4343400" y="762000"/>
            <a:ext cx="0" cy="5181600"/>
          </a:xfrm>
          <a:prstGeom prst="line">
            <a:avLst/>
          </a:prstGeom>
          <a:noFill/>
          <a:ln w="38100">
            <a:solidFill>
              <a:srgbClr val="0000FF"/>
            </a:solidFill>
            <a:prstDash val="sysDot"/>
            <a:round/>
            <a:headEnd/>
            <a:tailEnd/>
          </a:ln>
        </p:spPr>
        <p:txBody>
          <a:bodyPr/>
          <a:lstStyle/>
          <a:p>
            <a:endParaRPr lang="en-US" dirty="0"/>
          </a:p>
        </p:txBody>
      </p:sp>
      <p:sp>
        <p:nvSpPr>
          <p:cNvPr id="33" name="Text Box 4"/>
          <p:cNvSpPr txBox="1">
            <a:spLocks noChangeArrowheads="1"/>
          </p:cNvSpPr>
          <p:nvPr/>
        </p:nvSpPr>
        <p:spPr bwMode="auto">
          <a:xfrm>
            <a:off x="2214546" y="6089671"/>
            <a:ext cx="1752600" cy="339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lnSpc>
                <a:spcPct val="90000"/>
              </a:lnSpc>
              <a:spcBef>
                <a:spcPct val="50000"/>
              </a:spcBef>
            </a:pPr>
            <a:r>
              <a:rPr lang="en-GB" b="1" dirty="0">
                <a:solidFill>
                  <a:schemeClr val="bg1"/>
                </a:solidFill>
                <a:latin typeface="Times New Roman" pitchFamily="18" charset="0"/>
                <a:sym typeface="Symbol" pitchFamily="18" charset="2"/>
              </a:rPr>
              <a:t>w</a:t>
            </a:r>
            <a:r>
              <a:rPr lang="en-GB" b="0" baseline="30000" dirty="0">
                <a:solidFill>
                  <a:schemeClr val="bg1"/>
                </a:solidFill>
                <a:latin typeface="Times New Roman" pitchFamily="18" charset="0"/>
                <a:sym typeface="Symbol" pitchFamily="18" charset="2"/>
              </a:rPr>
              <a:t>t</a:t>
            </a:r>
            <a:r>
              <a:rPr lang="en-GB" b="1" dirty="0">
                <a:solidFill>
                  <a:schemeClr val="bg1"/>
                </a:solidFill>
                <a:latin typeface="Times New Roman" pitchFamily="18" charset="0"/>
                <a:sym typeface="Symbol" pitchFamily="18" charset="2"/>
              </a:rPr>
              <a:t>x</a:t>
            </a:r>
            <a:r>
              <a:rPr lang="en-GB" b="0" dirty="0">
                <a:solidFill>
                  <a:schemeClr val="bg1"/>
                </a:solidFill>
                <a:latin typeface="Times New Roman" pitchFamily="18" charset="0"/>
                <a:sym typeface="Symbol" pitchFamily="18" charset="2"/>
              </a:rPr>
              <a:t> + </a:t>
            </a:r>
            <a:r>
              <a:rPr lang="en-GB" b="0" i="1" dirty="0">
                <a:solidFill>
                  <a:schemeClr val="bg1"/>
                </a:solidFill>
                <a:latin typeface="Times New Roman" pitchFamily="18" charset="0"/>
                <a:sym typeface="Symbol" pitchFamily="18" charset="2"/>
              </a:rPr>
              <a:t>b = </a:t>
            </a:r>
            <a:r>
              <a:rPr lang="en-GB" dirty="0" smtClean="0">
                <a:solidFill>
                  <a:schemeClr val="bg1"/>
                </a:solidFill>
                <a:latin typeface="Times New Roman" pitchFamily="18" charset="0"/>
                <a:sym typeface="Symbol" pitchFamily="18" charset="2"/>
              </a:rPr>
              <a:t>+1</a:t>
            </a:r>
            <a:endParaRPr lang="en-GB" b="0" dirty="0">
              <a:solidFill>
                <a:schemeClr val="bg1"/>
              </a:solidFill>
              <a:latin typeface="Times New Roman" pitchFamily="18" charset="0"/>
              <a:sym typeface="Symbol" pitchFamily="18" charset="2"/>
            </a:endParaRPr>
          </a:p>
        </p:txBody>
      </p:sp>
      <p:sp>
        <p:nvSpPr>
          <p:cNvPr id="34" name="Text Box 4"/>
          <p:cNvSpPr txBox="1">
            <a:spLocks noChangeArrowheads="1"/>
          </p:cNvSpPr>
          <p:nvPr/>
        </p:nvSpPr>
        <p:spPr bwMode="auto">
          <a:xfrm>
            <a:off x="1071538" y="5143512"/>
            <a:ext cx="1752600" cy="339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lnSpc>
                <a:spcPct val="90000"/>
              </a:lnSpc>
              <a:spcBef>
                <a:spcPct val="50000"/>
              </a:spcBef>
            </a:pPr>
            <a:r>
              <a:rPr lang="en-GB" b="1" dirty="0">
                <a:solidFill>
                  <a:schemeClr val="bg1"/>
                </a:solidFill>
                <a:latin typeface="Times New Roman" pitchFamily="18" charset="0"/>
                <a:sym typeface="Symbol" pitchFamily="18" charset="2"/>
              </a:rPr>
              <a:t>w</a:t>
            </a:r>
            <a:r>
              <a:rPr lang="en-GB" b="0" baseline="30000" dirty="0">
                <a:solidFill>
                  <a:schemeClr val="bg1"/>
                </a:solidFill>
                <a:latin typeface="Times New Roman" pitchFamily="18" charset="0"/>
                <a:sym typeface="Symbol" pitchFamily="18" charset="2"/>
              </a:rPr>
              <a:t>t</a:t>
            </a:r>
            <a:r>
              <a:rPr lang="en-GB" b="1" dirty="0">
                <a:solidFill>
                  <a:schemeClr val="bg1"/>
                </a:solidFill>
                <a:latin typeface="Times New Roman" pitchFamily="18" charset="0"/>
                <a:sym typeface="Symbol" pitchFamily="18" charset="2"/>
              </a:rPr>
              <a:t>x</a:t>
            </a:r>
            <a:r>
              <a:rPr lang="en-GB" b="0" dirty="0">
                <a:solidFill>
                  <a:schemeClr val="bg1"/>
                </a:solidFill>
                <a:latin typeface="Times New Roman" pitchFamily="18" charset="0"/>
                <a:sym typeface="Symbol" pitchFamily="18" charset="2"/>
              </a:rPr>
              <a:t> + </a:t>
            </a:r>
            <a:r>
              <a:rPr lang="en-GB" b="0" i="1" dirty="0">
                <a:solidFill>
                  <a:schemeClr val="bg1"/>
                </a:solidFill>
                <a:latin typeface="Times New Roman" pitchFamily="18" charset="0"/>
                <a:sym typeface="Symbol" pitchFamily="18" charset="2"/>
              </a:rPr>
              <a:t>b = </a:t>
            </a:r>
            <a:r>
              <a:rPr lang="en-GB" dirty="0" smtClean="0">
                <a:solidFill>
                  <a:schemeClr val="bg1"/>
                </a:solidFill>
                <a:latin typeface="Times New Roman" pitchFamily="18" charset="0"/>
                <a:sym typeface="Symbol" pitchFamily="18" charset="2"/>
              </a:rPr>
              <a:t>-1</a:t>
            </a:r>
            <a:endParaRPr lang="en-GB" b="0" dirty="0">
              <a:solidFill>
                <a:schemeClr val="bg1"/>
              </a:solidFill>
              <a:latin typeface="Times New Roman" pitchFamily="18" charset="0"/>
              <a:sym typeface="Symbol" pitchFamily="18" charset="2"/>
            </a:endParaRPr>
          </a:p>
        </p:txBody>
      </p:sp>
      <p:sp>
        <p:nvSpPr>
          <p:cNvPr id="36" name="Title 1"/>
          <p:cNvSpPr txBox="1">
            <a:spLocks/>
          </p:cNvSpPr>
          <p:nvPr/>
        </p:nvSpPr>
        <p:spPr>
          <a:xfrm>
            <a:off x="5072066" y="4429132"/>
            <a:ext cx="1714480" cy="5000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noProof="0" dirty="0" smtClean="0">
                <a:solidFill>
                  <a:schemeClr val="bg1"/>
                </a:solidFill>
                <a:ea typeface="+mj-ea"/>
                <a:cs typeface="+mj-cs"/>
              </a:rPr>
              <a:t>Support Vector</a:t>
            </a:r>
            <a:endParaRPr kumimoji="0" lang="en-US" b="0" i="0" u="none" strike="noStrike" kern="1200" cap="none" spc="0" normalizeH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j-ea"/>
              <a:cs typeface="+mj-cs"/>
            </a:endParaRPr>
          </a:p>
        </p:txBody>
      </p:sp>
      <p:sp>
        <p:nvSpPr>
          <p:cNvPr id="37" name="Title 1"/>
          <p:cNvSpPr txBox="1">
            <a:spLocks/>
          </p:cNvSpPr>
          <p:nvPr/>
        </p:nvSpPr>
        <p:spPr>
          <a:xfrm>
            <a:off x="2571736" y="1785926"/>
            <a:ext cx="1714480" cy="5000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noProof="0" dirty="0" smtClean="0">
                <a:solidFill>
                  <a:schemeClr val="bg1"/>
                </a:solidFill>
                <a:ea typeface="+mj-ea"/>
                <a:cs typeface="+mj-cs"/>
              </a:rPr>
              <a:t>Misclassified point</a:t>
            </a:r>
            <a:endParaRPr kumimoji="0" lang="en-US" b="0" i="0" u="none" strike="noStrike" kern="1200" cap="none" spc="0" normalizeH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j-ea"/>
              <a:cs typeface="+mj-cs"/>
            </a:endParaRPr>
          </a:p>
        </p:txBody>
      </p:sp>
      <p:sp>
        <p:nvSpPr>
          <p:cNvPr id="40" name="Title 1"/>
          <p:cNvSpPr txBox="1">
            <a:spLocks/>
          </p:cNvSpPr>
          <p:nvPr/>
        </p:nvSpPr>
        <p:spPr>
          <a:xfrm>
            <a:off x="2093775" y="3623635"/>
            <a:ext cx="1714480" cy="5000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noProof="0" dirty="0" smtClean="0">
                <a:solidFill>
                  <a:schemeClr val="bg1"/>
                </a:solidFill>
                <a:ea typeface="+mj-ea"/>
                <a:cs typeface="+mj-cs"/>
              </a:rPr>
              <a:t>Support Vector</a:t>
            </a:r>
            <a:endParaRPr kumimoji="0" lang="en-US" b="0" i="0" u="none" strike="noStrike" kern="1200" cap="none" spc="0" normalizeH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j-ea"/>
              <a:cs typeface="+mj-cs"/>
            </a:endParaRPr>
          </a:p>
        </p:txBody>
      </p:sp>
      <p:sp>
        <p:nvSpPr>
          <p:cNvPr id="41" name="Line 14"/>
          <p:cNvSpPr>
            <a:spLocks noChangeShapeType="1"/>
          </p:cNvSpPr>
          <p:nvPr/>
        </p:nvSpPr>
        <p:spPr bwMode="auto">
          <a:xfrm rot="18900000">
            <a:off x="6648450" y="1371600"/>
            <a:ext cx="0" cy="1462088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 type="triangle" w="med" len="med"/>
            <a:tailEnd type="triangle" w="med" len="med"/>
          </a:ln>
        </p:spPr>
        <p:txBody>
          <a:bodyPr/>
          <a:lstStyle/>
          <a:p>
            <a:endParaRPr lang="en-US" dirty="0"/>
          </a:p>
        </p:txBody>
      </p:sp>
      <p:sp>
        <p:nvSpPr>
          <p:cNvPr id="42" name="Text Box 22"/>
          <p:cNvSpPr txBox="1">
            <a:spLocks noChangeArrowheads="1"/>
          </p:cNvSpPr>
          <p:nvPr/>
        </p:nvSpPr>
        <p:spPr bwMode="auto">
          <a:xfrm>
            <a:off x="6283325" y="1506538"/>
            <a:ext cx="2098675" cy="339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lnSpc>
                <a:spcPct val="90000"/>
              </a:lnSpc>
              <a:spcBef>
                <a:spcPct val="50000"/>
              </a:spcBef>
            </a:pPr>
            <a:r>
              <a:rPr lang="en-GB" dirty="0">
                <a:solidFill>
                  <a:schemeClr val="bg1"/>
                </a:solidFill>
                <a:sym typeface="Symbol" pitchFamily="18" charset="2"/>
              </a:rPr>
              <a:t>Margin =</a:t>
            </a:r>
            <a:r>
              <a:rPr lang="en-GB" b="0" dirty="0">
                <a:solidFill>
                  <a:schemeClr val="bg1"/>
                </a:solidFill>
                <a:sym typeface="Symbol" pitchFamily="18" charset="2"/>
              </a:rPr>
              <a:t> 2 /</a:t>
            </a:r>
            <a:r>
              <a:rPr lang="en-GB" dirty="0">
                <a:solidFill>
                  <a:schemeClr val="bg1"/>
                </a:solidFill>
                <a:sym typeface="Symbol" pitchFamily="18" charset="2"/>
              </a:rPr>
              <a:t> </a:t>
            </a:r>
            <a:r>
              <a:rPr lang="en-GB" b="0" dirty="0">
                <a:solidFill>
                  <a:schemeClr val="bg1"/>
                </a:solidFill>
                <a:sym typeface="Symbol" pitchFamily="18" charset="2"/>
              </a:rPr>
              <a:t></a:t>
            </a:r>
            <a:r>
              <a:rPr lang="en-GB" dirty="0" smtClean="0">
                <a:solidFill>
                  <a:schemeClr val="bg1"/>
                </a:solidFill>
                <a:sym typeface="Symbol" pitchFamily="18" charset="2"/>
              </a:rPr>
              <a:t>w</a:t>
            </a:r>
            <a:r>
              <a:rPr lang="en-GB" b="0" i="1" baseline="30000" dirty="0" smtClean="0">
                <a:solidFill>
                  <a:schemeClr val="bg1"/>
                </a:solidFill>
                <a:sym typeface="Symbol" pitchFamily="18" charset="2"/>
              </a:rPr>
              <a:t>t</a:t>
            </a:r>
            <a:r>
              <a:rPr lang="en-GB" dirty="0" smtClean="0">
                <a:solidFill>
                  <a:schemeClr val="bg1"/>
                </a:solidFill>
                <a:sym typeface="Symbol" pitchFamily="18" charset="2"/>
              </a:rPr>
              <a:t>w</a:t>
            </a:r>
            <a:endParaRPr lang="en-GB" b="0" dirty="0">
              <a:solidFill>
                <a:schemeClr val="bg1"/>
              </a:solidFill>
              <a:sym typeface="Symbol" pitchFamily="18" charset="2"/>
            </a:endParaRPr>
          </a:p>
        </p:txBody>
      </p:sp>
      <p:sp>
        <p:nvSpPr>
          <p:cNvPr id="43" name="Oval 26"/>
          <p:cNvSpPr>
            <a:spLocks noChangeArrowheads="1"/>
          </p:cNvSpPr>
          <p:nvPr/>
        </p:nvSpPr>
        <p:spPr bwMode="auto">
          <a:xfrm>
            <a:off x="4191000" y="1931988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44" name="Line 27"/>
          <p:cNvSpPr>
            <a:spLocks noChangeShapeType="1"/>
          </p:cNvSpPr>
          <p:nvPr/>
        </p:nvSpPr>
        <p:spPr bwMode="auto">
          <a:xfrm rot="18900000">
            <a:off x="5187950" y="1724025"/>
            <a:ext cx="0" cy="2376488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 type="triangle" w="med" len="med"/>
            <a:tailEnd/>
          </a:ln>
        </p:spPr>
        <p:txBody>
          <a:bodyPr/>
          <a:lstStyle/>
          <a:p>
            <a:endParaRPr lang="en-US" dirty="0"/>
          </a:p>
        </p:txBody>
      </p:sp>
      <p:sp>
        <p:nvSpPr>
          <p:cNvPr id="49" name="Oval 22"/>
          <p:cNvSpPr>
            <a:spLocks noChangeArrowheads="1"/>
          </p:cNvSpPr>
          <p:nvPr/>
        </p:nvSpPr>
        <p:spPr bwMode="auto">
          <a:xfrm>
            <a:off x="6164263" y="2790825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50" name="Line 23"/>
          <p:cNvSpPr>
            <a:spLocks noChangeShapeType="1"/>
          </p:cNvSpPr>
          <p:nvPr/>
        </p:nvSpPr>
        <p:spPr bwMode="auto">
          <a:xfrm rot="18900000">
            <a:off x="6450013" y="2878138"/>
            <a:ext cx="0" cy="365125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 type="triangle" w="med" len="med"/>
            <a:tailEnd/>
          </a:ln>
        </p:spPr>
        <p:txBody>
          <a:bodyPr/>
          <a:lstStyle/>
          <a:p>
            <a:endParaRPr lang="en-US" dirty="0"/>
          </a:p>
        </p:txBody>
      </p:sp>
      <p:sp>
        <p:nvSpPr>
          <p:cNvPr id="51" name="Text Box 32"/>
          <p:cNvSpPr txBox="1">
            <a:spLocks noChangeArrowheads="1"/>
          </p:cNvSpPr>
          <p:nvPr/>
        </p:nvSpPr>
        <p:spPr bwMode="auto">
          <a:xfrm>
            <a:off x="4648200" y="4308475"/>
            <a:ext cx="685800" cy="339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lnSpc>
                <a:spcPct val="90000"/>
              </a:lnSpc>
              <a:spcBef>
                <a:spcPct val="50000"/>
              </a:spcBef>
            </a:pPr>
            <a:r>
              <a:rPr lang="en-GB" dirty="0">
                <a:solidFill>
                  <a:schemeClr val="bg1"/>
                </a:solidFill>
                <a:sym typeface="Symbol" pitchFamily="18" charset="2"/>
              </a:rPr>
              <a:t> = 0</a:t>
            </a:r>
          </a:p>
        </p:txBody>
      </p:sp>
      <p:sp>
        <p:nvSpPr>
          <p:cNvPr id="52" name="Text Box 33"/>
          <p:cNvSpPr txBox="1">
            <a:spLocks noChangeArrowheads="1"/>
          </p:cNvSpPr>
          <p:nvPr/>
        </p:nvSpPr>
        <p:spPr bwMode="auto">
          <a:xfrm>
            <a:off x="6324600" y="2590800"/>
            <a:ext cx="685800" cy="339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lnSpc>
                <a:spcPct val="90000"/>
              </a:lnSpc>
              <a:spcBef>
                <a:spcPct val="50000"/>
              </a:spcBef>
            </a:pPr>
            <a:r>
              <a:rPr lang="en-GB" dirty="0">
                <a:solidFill>
                  <a:schemeClr val="bg1"/>
                </a:solidFill>
                <a:sym typeface="Symbol" pitchFamily="18" charset="2"/>
              </a:rPr>
              <a:t> &lt; 1</a:t>
            </a:r>
          </a:p>
        </p:txBody>
      </p:sp>
      <p:sp>
        <p:nvSpPr>
          <p:cNvPr id="53" name="Text Box 34"/>
          <p:cNvSpPr txBox="1">
            <a:spLocks noChangeArrowheads="1"/>
          </p:cNvSpPr>
          <p:nvPr/>
        </p:nvSpPr>
        <p:spPr bwMode="auto">
          <a:xfrm>
            <a:off x="3810000" y="1524000"/>
            <a:ext cx="838200" cy="339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lnSpc>
                <a:spcPct val="90000"/>
              </a:lnSpc>
              <a:spcBef>
                <a:spcPct val="50000"/>
              </a:spcBef>
            </a:pPr>
            <a:r>
              <a:rPr lang="en-GB" dirty="0">
                <a:solidFill>
                  <a:schemeClr val="bg1"/>
                </a:solidFill>
                <a:latin typeface="Times New Roman" pitchFamily="18" charset="0"/>
                <a:sym typeface="Symbol" pitchFamily="18" charset="2"/>
              </a:rPr>
              <a:t> &gt; 1</a:t>
            </a:r>
            <a:endParaRPr lang="en-GB" b="0" dirty="0">
              <a:solidFill>
                <a:schemeClr val="bg1"/>
              </a:solidFill>
              <a:latin typeface="Times New Roman" pitchFamily="18" charset="0"/>
              <a:sym typeface="Symbol" pitchFamily="18" charset="2"/>
            </a:endParaRPr>
          </a:p>
        </p:txBody>
      </p:sp>
      <p:sp>
        <p:nvSpPr>
          <p:cNvPr id="54" name="Text Box 32"/>
          <p:cNvSpPr txBox="1">
            <a:spLocks noChangeArrowheads="1"/>
          </p:cNvSpPr>
          <p:nvPr/>
        </p:nvSpPr>
        <p:spPr bwMode="auto">
          <a:xfrm>
            <a:off x="6029340" y="5500702"/>
            <a:ext cx="685800" cy="339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lnSpc>
                <a:spcPct val="90000"/>
              </a:lnSpc>
              <a:spcBef>
                <a:spcPct val="50000"/>
              </a:spcBef>
            </a:pPr>
            <a:r>
              <a:rPr lang="en-GB" dirty="0">
                <a:solidFill>
                  <a:schemeClr val="bg1"/>
                </a:solidFill>
                <a:sym typeface="Symbol" pitchFamily="18" charset="2"/>
              </a:rPr>
              <a:t> = 0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The </a:t>
            </a:r>
            <a:r>
              <a:rPr lang="en-US" i="1" dirty="0" smtClean="0">
                <a:solidFill>
                  <a:schemeClr val="bg1"/>
                </a:solidFill>
              </a:rPr>
              <a:t>C</a:t>
            </a:r>
            <a:r>
              <a:rPr lang="en-US" dirty="0" smtClean="0">
                <a:solidFill>
                  <a:schemeClr val="bg1"/>
                </a:solidFill>
              </a:rPr>
              <a:t>-SVM Primal Formulation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 Minimize		</a:t>
            </a:r>
            <a:r>
              <a:rPr lang="en-US" sz="3200" dirty="0" smtClean="0">
                <a:solidFill>
                  <a:schemeClr val="bg1"/>
                </a:solidFill>
              </a:rPr>
              <a:t>½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w</a:t>
            </a:r>
            <a:r>
              <a:rPr lang="en-US" sz="3200" i="1" baseline="30000" dirty="0" smtClean="0">
                <a:solidFill>
                  <a:schemeClr val="bg1"/>
                </a:solidFill>
                <a:sym typeface="Symbol"/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w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+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C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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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 </a:t>
            </a: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  such that		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</a:rPr>
              <a:t>w</a:t>
            </a:r>
            <a:r>
              <a:rPr lang="en-US" sz="3200" i="1" baseline="30000" dirty="0" smtClean="0">
                <a:solidFill>
                  <a:schemeClr val="bg1"/>
                </a:solidFill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 + </a:t>
            </a:r>
            <a:r>
              <a:rPr lang="en-US" sz="3200" i="1" dirty="0" smtClean="0">
                <a:solidFill>
                  <a:schemeClr val="bg1"/>
                </a:solidFill>
              </a:rPr>
              <a:t>b</a:t>
            </a:r>
            <a:r>
              <a:rPr lang="en-US" sz="3200" dirty="0" smtClean="0">
                <a:solidFill>
                  <a:schemeClr val="bg1"/>
                </a:solidFill>
              </a:rPr>
              <a:t>)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</a:t>
            </a:r>
            <a:r>
              <a:rPr lang="en-US" sz="3200" dirty="0" smtClean="0">
                <a:solidFill>
                  <a:schemeClr val="bg1"/>
                </a:solidFill>
              </a:rPr>
              <a:t> 1 –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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</a:p>
          <a:p>
            <a:pPr>
              <a:spcBef>
                <a:spcPct val="0"/>
              </a:spcBef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			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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</a:t>
            </a:r>
            <a:r>
              <a:rPr lang="en-US" sz="3200" dirty="0" smtClean="0">
                <a:solidFill>
                  <a:schemeClr val="bg1"/>
                </a:solidFill>
              </a:rPr>
              <a:t> 0</a:t>
            </a:r>
          </a:p>
          <a:p>
            <a:pPr>
              <a:spcBef>
                <a:spcPct val="0"/>
              </a:spcBef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The optimization is a convex QP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The globally optimal solution will be obtained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Number of variables = </a:t>
            </a:r>
            <a:r>
              <a:rPr lang="en-US" sz="3200" i="1" dirty="0" smtClean="0">
                <a:solidFill>
                  <a:schemeClr val="bg1"/>
                </a:solidFill>
              </a:rPr>
              <a:t>D</a:t>
            </a:r>
            <a:r>
              <a:rPr lang="en-US" sz="3200" dirty="0" smtClean="0">
                <a:solidFill>
                  <a:schemeClr val="bg1"/>
                </a:solidFill>
              </a:rPr>
              <a:t> + </a:t>
            </a:r>
            <a:r>
              <a:rPr lang="en-US" sz="3200" i="1" dirty="0" smtClean="0">
                <a:solidFill>
                  <a:schemeClr val="bg1"/>
                </a:solidFill>
              </a:rPr>
              <a:t>N</a:t>
            </a:r>
            <a:r>
              <a:rPr lang="en-US" sz="3200" dirty="0" smtClean="0">
                <a:solidFill>
                  <a:schemeClr val="bg1"/>
                </a:solidFill>
              </a:rPr>
              <a:t> + 1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Number of constraints = 2</a:t>
            </a:r>
            <a:r>
              <a:rPr lang="en-US" sz="3200" i="1" dirty="0" smtClean="0">
                <a:solidFill>
                  <a:schemeClr val="bg1"/>
                </a:solidFill>
              </a:rPr>
              <a:t>N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Solvers can train on 800K points in 47K (sparse) dimensions in less than 2 minutes on a standard PC</a:t>
            </a:r>
          </a:p>
          <a:p>
            <a:pPr lvl="0">
              <a:spcBef>
                <a:spcPct val="0"/>
              </a:spcBef>
              <a:defRPr/>
            </a:pPr>
            <a:endParaRPr lang="en-US" sz="2000" dirty="0" smtClean="0">
              <a:solidFill>
                <a:srgbClr val="FFFF00"/>
              </a:solidFill>
            </a:endParaRPr>
          </a:p>
          <a:p>
            <a:pPr lvl="0">
              <a:spcBef>
                <a:spcPct val="0"/>
              </a:spcBef>
              <a:defRPr/>
            </a:pPr>
            <a:r>
              <a:rPr lang="en-US" sz="2000" dirty="0" smtClean="0">
                <a:solidFill>
                  <a:srgbClr val="FFFF00"/>
                </a:solidFill>
              </a:rPr>
              <a:t>Fan </a:t>
            </a:r>
            <a:r>
              <a:rPr lang="en-US" sz="2000" i="1" dirty="0" smtClean="0">
                <a:solidFill>
                  <a:srgbClr val="FFFF00"/>
                </a:solidFill>
              </a:rPr>
              <a:t>et al</a:t>
            </a:r>
            <a:r>
              <a:rPr lang="en-US" sz="2000" dirty="0" smtClean="0">
                <a:solidFill>
                  <a:srgbClr val="FFFF00"/>
                </a:solidFill>
              </a:rPr>
              <a:t>., “</a:t>
            </a:r>
            <a:r>
              <a:rPr lang="en-IN" sz="2000" dirty="0" smtClean="0">
                <a:solidFill>
                  <a:srgbClr val="FFFF00"/>
                </a:solidFill>
                <a:hlinkClick r:id="rId2"/>
              </a:rPr>
              <a:t>LIBLINEAR</a:t>
            </a:r>
            <a:r>
              <a:rPr lang="en-US" sz="2000" dirty="0" smtClean="0">
                <a:solidFill>
                  <a:srgbClr val="FFFF00"/>
                </a:solidFill>
              </a:rPr>
              <a:t>” JMLR 08</a:t>
            </a:r>
          </a:p>
          <a:p>
            <a:pPr lvl="0">
              <a:spcBef>
                <a:spcPct val="0"/>
              </a:spcBef>
              <a:defRPr/>
            </a:pPr>
            <a:r>
              <a:rPr lang="en-US" sz="2000" dirty="0" smtClean="0">
                <a:solidFill>
                  <a:srgbClr val="FFFF00"/>
                </a:solidFill>
              </a:rPr>
              <a:t>Bordes </a:t>
            </a:r>
            <a:r>
              <a:rPr lang="en-US" sz="2000" i="1" dirty="0" smtClean="0">
                <a:solidFill>
                  <a:srgbClr val="FFFF00"/>
                </a:solidFill>
              </a:rPr>
              <a:t>et al</a:t>
            </a:r>
            <a:r>
              <a:rPr lang="en-US" sz="2000" dirty="0" smtClean="0">
                <a:solidFill>
                  <a:srgbClr val="FFFF00"/>
                </a:solidFill>
              </a:rPr>
              <a:t>., “</a:t>
            </a:r>
            <a:r>
              <a:rPr lang="en-IN" sz="2000" dirty="0" smtClean="0">
                <a:solidFill>
                  <a:srgbClr val="FFFF00"/>
                </a:solidFill>
                <a:hlinkClick r:id="rId3"/>
              </a:rPr>
              <a:t>LaRank</a:t>
            </a:r>
            <a:r>
              <a:rPr lang="en-US" sz="2000" dirty="0" smtClean="0">
                <a:solidFill>
                  <a:srgbClr val="FFFF00"/>
                </a:solidFill>
              </a:rPr>
              <a:t>” ICML 07</a:t>
            </a:r>
          </a:p>
          <a:p>
            <a:pPr>
              <a:spcBef>
                <a:spcPct val="0"/>
              </a:spcBef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90464"/>
            <a:ext cx="77724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Are These Problems Distinct?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 Can regression solve all these problems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Binary classification – predict </a:t>
            </a:r>
            <a:r>
              <a:rPr lang="en-US" sz="3200" i="1" dirty="0" smtClean="0">
                <a:solidFill>
                  <a:schemeClr val="bg1"/>
                </a:solidFill>
                <a:ea typeface="+mj-ea"/>
                <a:cs typeface="+mj-cs"/>
              </a:rPr>
              <a:t>p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  <a:ea typeface="+mj-ea"/>
                <a:cs typeface="+mj-cs"/>
              </a:rPr>
              <a:t>y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=1|</a:t>
            </a:r>
            <a:r>
              <a:rPr lang="en-US" sz="3200" b="1" dirty="0" smtClean="0">
                <a:solidFill>
                  <a:schemeClr val="bg1"/>
                </a:solidFill>
                <a:ea typeface="+mj-ea"/>
                <a:cs typeface="+mj-cs"/>
              </a:rPr>
              <a:t>x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)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 Multi-Class classification – predict </a:t>
            </a:r>
            <a:r>
              <a:rPr kumimoji="0" lang="en-US" sz="3200" b="0" i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p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(</a:t>
            </a:r>
            <a:r>
              <a:rPr kumimoji="0" lang="en-US" sz="3200" b="0" i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y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=</a:t>
            </a:r>
            <a:r>
              <a:rPr kumimoji="0" lang="en-US" sz="3200" b="0" i="1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k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|</a:t>
            </a:r>
            <a:r>
              <a:rPr kumimoji="0" lang="en-US" sz="3200" b="1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x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)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</a:t>
            </a:r>
            <a:r>
              <a:rPr lang="en-US" sz="3200" dirty="0" smtClean="0">
                <a:solidFill>
                  <a:schemeClr val="bg1"/>
                </a:solidFill>
              </a:rPr>
              <a:t>Ordinal regression – predict </a:t>
            </a:r>
            <a:r>
              <a:rPr lang="en-US" sz="3200" i="1" dirty="0" smtClean="0">
                <a:solidFill>
                  <a:schemeClr val="bg1"/>
                </a:solidFill>
              </a:rPr>
              <a:t>p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dirty="0" smtClean="0">
                <a:solidFill>
                  <a:schemeClr val="bg1"/>
                </a:solidFill>
              </a:rPr>
              <a:t>=</a:t>
            </a:r>
            <a:r>
              <a:rPr lang="en-US" sz="3200" i="1" dirty="0" smtClean="0">
                <a:solidFill>
                  <a:schemeClr val="bg1"/>
                </a:solidFill>
              </a:rPr>
              <a:t>k</a:t>
            </a:r>
            <a:r>
              <a:rPr lang="en-US" sz="3200" dirty="0" smtClean="0">
                <a:solidFill>
                  <a:schemeClr val="bg1"/>
                </a:solidFill>
              </a:rPr>
              <a:t>|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dirty="0" smtClean="0">
                <a:solidFill>
                  <a:schemeClr val="bg1"/>
                </a:solidFill>
              </a:rPr>
              <a:t>)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 Ranking – predict and sort by relevance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Multi-Label  Classification – predict </a:t>
            </a:r>
            <a:r>
              <a:rPr lang="en-US" sz="3200" i="1" dirty="0" smtClean="0">
                <a:solidFill>
                  <a:schemeClr val="bg1"/>
                </a:solidFill>
                <a:ea typeface="+mj-ea"/>
                <a:cs typeface="+mj-cs"/>
              </a:rPr>
              <a:t>p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  <a:ea typeface="+mj-ea"/>
                <a:cs typeface="+mj-cs"/>
              </a:rPr>
              <a:t>y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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{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  <a:sym typeface="Symbol"/>
              </a:rPr>
              <a:t>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1}</a:t>
            </a:r>
            <a:r>
              <a:rPr lang="en-US" sz="3200" i="1" baseline="30000" dirty="0" smtClean="0">
                <a:solidFill>
                  <a:schemeClr val="bg1"/>
                </a:solidFill>
                <a:ea typeface="+mj-ea"/>
                <a:cs typeface="+mj-cs"/>
              </a:rPr>
              <a:t>k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|</a:t>
            </a:r>
            <a:r>
              <a:rPr lang="en-US" sz="3200" b="1" dirty="0" smtClean="0">
                <a:solidFill>
                  <a:schemeClr val="bg1"/>
                </a:solidFill>
                <a:ea typeface="+mj-ea"/>
                <a:cs typeface="+mj-cs"/>
              </a:rPr>
              <a:t>x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)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 Learning from experience and data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In what form can the training data be obtained?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What is known </a:t>
            </a:r>
            <a:r>
              <a:rPr lang="en-US" sz="3200" i="1" dirty="0" smtClean="0">
                <a:solidFill>
                  <a:schemeClr val="bg1"/>
                </a:solidFill>
                <a:ea typeface="+mj-ea"/>
                <a:cs typeface="+mj-cs"/>
              </a:rPr>
              <a:t>a priori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?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 Complexity of training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Complexity of prediction</a:t>
            </a:r>
            <a:endParaRPr kumimoji="0" lang="en-US" sz="3200" b="0" i="0" u="none" strike="noStrike" kern="1200" cap="none" spc="0" normalizeH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j-ea"/>
              <a:cs typeface="+mj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The </a:t>
            </a:r>
            <a:r>
              <a:rPr lang="en-US" i="1" dirty="0" smtClean="0">
                <a:solidFill>
                  <a:schemeClr val="bg1"/>
                </a:solidFill>
              </a:rPr>
              <a:t>C</a:t>
            </a:r>
            <a:r>
              <a:rPr lang="en-US" dirty="0" smtClean="0">
                <a:solidFill>
                  <a:schemeClr val="bg1"/>
                </a:solidFill>
              </a:rPr>
              <a:t>-SVM Dual Formulation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 Maximize		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1</a:t>
            </a:r>
            <a:r>
              <a:rPr lang="en-US" sz="3200" i="1" baseline="30000" dirty="0" smtClean="0">
                <a:solidFill>
                  <a:schemeClr val="bg1"/>
                </a:solidFill>
                <a:sym typeface="Symbol"/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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– </a:t>
            </a:r>
            <a:r>
              <a:rPr lang="en-US" sz="3200" dirty="0" smtClean="0">
                <a:solidFill>
                  <a:schemeClr val="bg1"/>
                </a:solidFill>
              </a:rPr>
              <a:t>½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</a:t>
            </a:r>
            <a:r>
              <a:rPr lang="en-US" sz="3200" i="1" baseline="30000" dirty="0" smtClean="0">
                <a:solidFill>
                  <a:schemeClr val="bg1"/>
                </a:solidFill>
                <a:sym typeface="Symbol"/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YKY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 </a:t>
            </a: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  such that		</a:t>
            </a:r>
            <a:r>
              <a:rPr lang="en-US" sz="3200" b="1" dirty="0" smtClean="0">
                <a:solidFill>
                  <a:schemeClr val="bg1"/>
                </a:solidFill>
              </a:rPr>
              <a:t>1</a:t>
            </a:r>
            <a:r>
              <a:rPr lang="en-US" sz="3200" i="1" baseline="30000" dirty="0" smtClean="0">
                <a:solidFill>
                  <a:schemeClr val="bg1"/>
                </a:solidFill>
                <a:sym typeface="Symbol"/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</a:rPr>
              <a:t>Y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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= 0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</a:p>
          <a:p>
            <a:pPr>
              <a:spcBef>
                <a:spcPct val="0"/>
              </a:spcBef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			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0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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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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C</a:t>
            </a:r>
            <a:endParaRPr lang="en-US" sz="3200" b="1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b="1" dirty="0" smtClean="0">
                <a:solidFill>
                  <a:schemeClr val="bg1"/>
                </a:solidFill>
              </a:rPr>
              <a:t>K</a:t>
            </a:r>
            <a:r>
              <a:rPr lang="en-US" sz="3200" dirty="0" smtClean="0">
                <a:solidFill>
                  <a:schemeClr val="bg1"/>
                </a:solidFill>
              </a:rPr>
              <a:t> is a kernel matrix such that </a:t>
            </a:r>
            <a:r>
              <a:rPr lang="en-US" sz="3200" b="1" dirty="0" smtClean="0">
                <a:solidFill>
                  <a:schemeClr val="bg1"/>
                </a:solidFill>
              </a:rPr>
              <a:t>K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ij</a:t>
            </a:r>
            <a:r>
              <a:rPr lang="en-US" sz="3200" dirty="0" smtClean="0">
                <a:solidFill>
                  <a:schemeClr val="bg1"/>
                </a:solidFill>
              </a:rPr>
              <a:t> = </a:t>
            </a:r>
            <a:r>
              <a:rPr lang="en-US" sz="3200" i="1" dirty="0" smtClean="0">
                <a:solidFill>
                  <a:schemeClr val="bg1"/>
                </a:solidFill>
              </a:rPr>
              <a:t>K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,</a:t>
            </a:r>
            <a:r>
              <a:rPr lang="en-US" sz="3200" b="1" dirty="0" smtClean="0">
                <a:solidFill>
                  <a:schemeClr val="bg1"/>
                </a:solidFill>
              </a:rPr>
              <a:t> 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j</a:t>
            </a:r>
            <a:r>
              <a:rPr lang="en-US" sz="3200" dirty="0" smtClean="0">
                <a:solidFill>
                  <a:schemeClr val="bg1"/>
                </a:solidFill>
              </a:rPr>
              <a:t>) = 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i="1" baseline="30000" dirty="0" smtClean="0">
                <a:solidFill>
                  <a:schemeClr val="bg1"/>
                </a:solidFill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j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i="1" dirty="0" smtClean="0">
                <a:solidFill>
                  <a:schemeClr val="bg1"/>
                </a:solidFill>
              </a:rPr>
              <a:t>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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are the dual variables (Lagrange multipliers)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 Knowing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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gives us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w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and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b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 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 The dual is also a convex QP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 Number of variables =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N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 Number of constraints = 2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N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+ 1</a:t>
            </a: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2000" dirty="0" smtClean="0">
              <a:solidFill>
                <a:srgbClr val="FFFF00"/>
              </a:solidFill>
            </a:endParaRPr>
          </a:p>
          <a:p>
            <a:pPr>
              <a:spcBef>
                <a:spcPct val="0"/>
              </a:spcBef>
              <a:defRPr/>
            </a:pPr>
            <a:r>
              <a:rPr lang="en-US" sz="2000" dirty="0" smtClean="0">
                <a:solidFill>
                  <a:srgbClr val="FFFF00"/>
                </a:solidFill>
              </a:rPr>
              <a:t>Fan </a:t>
            </a:r>
            <a:r>
              <a:rPr lang="en-US" sz="2000" i="1" dirty="0" smtClean="0">
                <a:solidFill>
                  <a:srgbClr val="FFFF00"/>
                </a:solidFill>
              </a:rPr>
              <a:t>et al</a:t>
            </a:r>
            <a:r>
              <a:rPr lang="en-US" sz="2000" dirty="0" smtClean="0">
                <a:solidFill>
                  <a:srgbClr val="FFFF00"/>
                </a:solidFill>
              </a:rPr>
              <a:t>., “</a:t>
            </a:r>
            <a:r>
              <a:rPr lang="en-IN" sz="2000" dirty="0" smtClean="0">
                <a:solidFill>
                  <a:srgbClr val="FFFF00"/>
                </a:solidFill>
                <a:hlinkClick r:id="rId2"/>
              </a:rPr>
              <a:t>LIBSVM</a:t>
            </a:r>
            <a:r>
              <a:rPr lang="en-US" sz="2000" dirty="0" smtClean="0">
                <a:solidFill>
                  <a:srgbClr val="FFFF00"/>
                </a:solidFill>
              </a:rPr>
              <a:t>” JMLR 05 </a:t>
            </a:r>
          </a:p>
          <a:p>
            <a:pPr>
              <a:spcBef>
                <a:spcPct val="0"/>
              </a:spcBef>
              <a:defRPr/>
            </a:pPr>
            <a:r>
              <a:rPr lang="en-US" sz="2000" dirty="0" smtClean="0">
                <a:solidFill>
                  <a:srgbClr val="FFFF00"/>
                </a:solidFill>
              </a:rPr>
              <a:t>Joachims, “</a:t>
            </a:r>
            <a:r>
              <a:rPr lang="en-IN" sz="2000" dirty="0" smtClean="0">
                <a:solidFill>
                  <a:srgbClr val="FFFF00"/>
                </a:solidFill>
                <a:hlinkClick r:id="rId3"/>
              </a:rPr>
              <a:t>SVMLight</a:t>
            </a:r>
            <a:r>
              <a:rPr lang="en-US" sz="2000" dirty="0" smtClean="0">
                <a:solidFill>
                  <a:srgbClr val="FFFF00"/>
                </a:solidFill>
              </a:rPr>
              <a:t>” </a:t>
            </a:r>
            <a:endParaRPr lang="en-US" sz="3200" dirty="0" smtClean="0">
              <a:solidFill>
                <a:schemeClr val="bg1"/>
              </a:solidFill>
            </a:endParaRPr>
          </a:p>
          <a:p>
            <a:pPr lvl="0">
              <a:spcBef>
                <a:spcPct val="0"/>
              </a:spcBef>
              <a:defRPr/>
            </a:pPr>
            <a:endParaRPr lang="en-US" sz="2000" dirty="0" smtClean="0">
              <a:solidFill>
                <a:srgbClr val="FFFF00"/>
              </a:solidFill>
            </a:endParaRPr>
          </a:p>
          <a:p>
            <a:pPr lvl="0">
              <a:spcBef>
                <a:spcPct val="0"/>
              </a:spcBef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SVMs versus Regularized LR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946443" y="6537766"/>
            <a:ext cx="3500462" cy="50006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 algn="ctr">
              <a:spcBef>
                <a:spcPct val="0"/>
              </a:spcBef>
              <a:defRPr/>
            </a:pPr>
            <a:r>
              <a:rPr lang="en-US" sz="2000" dirty="0" smtClean="0">
                <a:solidFill>
                  <a:schemeClr val="bg1"/>
                </a:solidFill>
                <a:sym typeface="Symbol"/>
              </a:rPr>
              <a:t>Most of the SVM  </a:t>
            </a:r>
            <a:r>
              <a:rPr lang="en-US" sz="2000" b="1" dirty="0" smtClean="0">
                <a:solidFill>
                  <a:schemeClr val="bg1"/>
                </a:solidFill>
                <a:sym typeface="Symbol"/>
              </a:rPr>
              <a:t></a:t>
            </a:r>
            <a:r>
              <a:rPr lang="en-US" sz="2000" dirty="0" smtClean="0">
                <a:solidFill>
                  <a:schemeClr val="bg1"/>
                </a:solidFill>
                <a:sym typeface="Symbol"/>
              </a:rPr>
              <a:t>s are zero!</a:t>
            </a:r>
            <a:endParaRPr lang="en-US" sz="2000" dirty="0" smtClean="0">
              <a:solidFill>
                <a:schemeClr val="bg1"/>
              </a:solidFill>
            </a:endParaRP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3600" y="903288"/>
            <a:ext cx="9148223" cy="6090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SVMs versus Regularized LR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946443" y="6537766"/>
            <a:ext cx="3500462" cy="50006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 algn="ctr">
              <a:spcBef>
                <a:spcPct val="0"/>
              </a:spcBef>
              <a:defRPr/>
            </a:pPr>
            <a:r>
              <a:rPr lang="en-US" sz="2000" dirty="0" smtClean="0">
                <a:solidFill>
                  <a:schemeClr val="bg1"/>
                </a:solidFill>
                <a:sym typeface="Symbol"/>
              </a:rPr>
              <a:t>Most of the SVM  </a:t>
            </a:r>
            <a:r>
              <a:rPr lang="en-US" sz="2000" b="1" dirty="0" smtClean="0">
                <a:solidFill>
                  <a:schemeClr val="bg1"/>
                </a:solidFill>
                <a:sym typeface="Symbol"/>
              </a:rPr>
              <a:t></a:t>
            </a:r>
            <a:r>
              <a:rPr lang="en-US" sz="2000" dirty="0" smtClean="0">
                <a:solidFill>
                  <a:schemeClr val="bg1"/>
                </a:solidFill>
                <a:sym typeface="Symbol"/>
              </a:rPr>
              <a:t>s are zero!</a:t>
            </a:r>
            <a:endParaRPr lang="en-US" sz="2000" dirty="0" smtClean="0">
              <a:solidFill>
                <a:schemeClr val="bg1"/>
              </a:solidFill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3600" y="903288"/>
            <a:ext cx="9148223" cy="6090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SVMs versus Regularized LR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857752" y="6537766"/>
            <a:ext cx="3714775" cy="50006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 algn="ctr">
              <a:spcBef>
                <a:spcPct val="0"/>
              </a:spcBef>
              <a:defRPr/>
            </a:pPr>
            <a:r>
              <a:rPr lang="en-US" sz="2000" dirty="0" smtClean="0">
                <a:solidFill>
                  <a:schemeClr val="bg1"/>
                </a:solidFill>
                <a:sym typeface="Symbol"/>
              </a:rPr>
              <a:t>Most of the SVM  </a:t>
            </a:r>
            <a:r>
              <a:rPr lang="en-US" sz="2000" b="1" dirty="0" smtClean="0">
                <a:solidFill>
                  <a:schemeClr val="bg1"/>
                </a:solidFill>
                <a:sym typeface="Symbol"/>
              </a:rPr>
              <a:t></a:t>
            </a:r>
            <a:r>
              <a:rPr lang="en-US" sz="2000" dirty="0" smtClean="0">
                <a:solidFill>
                  <a:schemeClr val="bg1"/>
                </a:solidFill>
                <a:sym typeface="Symbol"/>
              </a:rPr>
              <a:t>s are not zero</a:t>
            </a:r>
            <a:endParaRPr lang="en-US" sz="2000" dirty="0" smtClean="0">
              <a:solidFill>
                <a:schemeClr val="bg1"/>
              </a:solidFill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3600" y="903288"/>
            <a:ext cx="9148223" cy="6090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Duality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 Primal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P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	= Min</a:t>
            </a:r>
            <a:r>
              <a:rPr lang="en-US" sz="3200" b="1" baseline="-25000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	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f</a:t>
            </a:r>
            <a:r>
              <a:rPr lang="en-US" sz="3200" baseline="-25000" dirty="0" smtClean="0">
                <a:solidFill>
                  <a:schemeClr val="bg1"/>
                </a:solidFill>
                <a:sym typeface="Symbol"/>
              </a:rPr>
              <a:t>0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)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 </a:t>
            </a: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		   s. t.		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f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)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 </a:t>
            </a:r>
            <a:r>
              <a:rPr lang="en-US" sz="3200" dirty="0" smtClean="0">
                <a:solidFill>
                  <a:schemeClr val="bg1"/>
                </a:solidFill>
              </a:rPr>
              <a:t>0	1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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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N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</a:p>
          <a:p>
            <a:pPr>
              <a:spcBef>
                <a:spcPct val="0"/>
              </a:spcBef>
              <a:defRPr/>
            </a:pP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				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h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)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= </a:t>
            </a:r>
            <a:r>
              <a:rPr lang="en-US" sz="3200" dirty="0" smtClean="0">
                <a:solidFill>
                  <a:schemeClr val="bg1"/>
                </a:solidFill>
              </a:rPr>
              <a:t>0	1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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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M</a:t>
            </a:r>
            <a:endParaRPr lang="en-US" sz="3200" b="1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Lagrangian </a:t>
            </a:r>
            <a:r>
              <a:rPr lang="en-US" sz="3200" i="1" dirty="0" smtClean="0">
                <a:solidFill>
                  <a:schemeClr val="bg1"/>
                </a:solidFill>
              </a:rPr>
              <a:t>L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,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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,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</a:t>
            </a:r>
            <a:r>
              <a:rPr lang="en-US" sz="3200" dirty="0" smtClean="0">
                <a:solidFill>
                  <a:schemeClr val="bg1"/>
                </a:solidFill>
              </a:rPr>
              <a:t>) =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f</a:t>
            </a:r>
            <a:r>
              <a:rPr lang="en-US" sz="3200" baseline="-25000" dirty="0" smtClean="0">
                <a:solidFill>
                  <a:schemeClr val="bg1"/>
                </a:solidFill>
                <a:sym typeface="Symbol"/>
              </a:rPr>
              <a:t>0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) + 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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f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) + 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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h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)</a:t>
            </a: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Dual </a:t>
            </a:r>
            <a:r>
              <a:rPr lang="en-US" sz="3200" i="1" dirty="0" smtClean="0">
                <a:solidFill>
                  <a:schemeClr val="bg1"/>
                </a:solidFill>
              </a:rPr>
              <a:t>D</a:t>
            </a:r>
            <a:r>
              <a:rPr lang="en-US" sz="3200" dirty="0" smtClean="0">
                <a:solidFill>
                  <a:schemeClr val="bg1"/>
                </a:solidFill>
              </a:rPr>
              <a:t>	=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Max</a:t>
            </a:r>
            <a:r>
              <a:rPr lang="en-US" sz="3200" b="1" baseline="-25000" dirty="0" smtClean="0">
                <a:solidFill>
                  <a:schemeClr val="bg1"/>
                </a:solidFill>
                <a:sym typeface="Symbol"/>
              </a:rPr>
              <a:t></a:t>
            </a:r>
            <a:r>
              <a:rPr lang="en-US" sz="3200" baseline="-25000" dirty="0" smtClean="0">
                <a:solidFill>
                  <a:schemeClr val="bg1"/>
                </a:solidFill>
                <a:sym typeface="Symbol"/>
              </a:rPr>
              <a:t>,</a:t>
            </a:r>
            <a:r>
              <a:rPr lang="en-US" sz="3200" b="1" baseline="-25000" dirty="0" smtClean="0">
                <a:solidFill>
                  <a:schemeClr val="bg1"/>
                </a:solidFill>
                <a:sym typeface="Symbol"/>
              </a:rPr>
              <a:t></a:t>
            </a:r>
            <a:r>
              <a:rPr lang="en-US" sz="3200" dirty="0" smtClean="0">
                <a:solidFill>
                  <a:schemeClr val="bg1"/>
                </a:solidFill>
              </a:rPr>
              <a:t> 	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Min</a:t>
            </a:r>
            <a:r>
              <a:rPr lang="en-US" sz="3200" b="1" baseline="-25000" dirty="0" smtClean="0">
                <a:solidFill>
                  <a:schemeClr val="bg1"/>
                </a:solidFill>
                <a:sym typeface="Symbol"/>
              </a:rPr>
              <a:t>x </a:t>
            </a:r>
            <a:r>
              <a:rPr lang="en-US" sz="3200" i="1" dirty="0" smtClean="0">
                <a:solidFill>
                  <a:schemeClr val="bg1"/>
                </a:solidFill>
              </a:rPr>
              <a:t>L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,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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,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</a:t>
            </a:r>
            <a:r>
              <a:rPr lang="en-US" sz="3200" dirty="0" smtClean="0">
                <a:solidFill>
                  <a:schemeClr val="bg1"/>
                </a:solidFill>
              </a:rPr>
              <a:t>)</a:t>
            </a:r>
          </a:p>
          <a:p>
            <a:pPr>
              <a:spcBef>
                <a:spcPct val="0"/>
              </a:spcBef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		    s. t.	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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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b="1" dirty="0" smtClean="0">
                <a:solidFill>
                  <a:schemeClr val="bg1"/>
                </a:solidFill>
              </a:rPr>
              <a:t>0</a:t>
            </a:r>
          </a:p>
          <a:p>
            <a:pPr>
              <a:spcBef>
                <a:spcPct val="0"/>
              </a:spcBef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Duality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 The Lagrange dual is always concave (even if the primal is not convex) and might be an easier problem to optimize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  <a:sym typeface="Symbol"/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 Weak duality :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P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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D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 Always holds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  <a:sym typeface="Symbol"/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 Strong duality :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P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=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D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 Does not always hold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 Usually holds for convex problems 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 Holds for the SVM QP</a:t>
            </a: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Karush-Kuhn-Tucker (KKT) Conditions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 If strong duality holds, then for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*,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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* and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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* to be optimal the following KKT conditions must necessarily hold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  <a:sym typeface="Symbol"/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 Primal feasibility :  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f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*)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 </a:t>
            </a:r>
            <a:r>
              <a:rPr lang="en-US" sz="3200" dirty="0" smtClean="0">
                <a:solidFill>
                  <a:schemeClr val="bg1"/>
                </a:solidFill>
              </a:rPr>
              <a:t>0 &amp;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h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*)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= </a:t>
            </a:r>
            <a:r>
              <a:rPr lang="en-US" sz="3200" dirty="0" smtClean="0">
                <a:solidFill>
                  <a:schemeClr val="bg1"/>
                </a:solidFill>
              </a:rPr>
              <a:t>0 for 1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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</a:t>
            </a:r>
            <a:endParaRPr lang="en-US" sz="3200" i="1" dirty="0" smtClean="0">
              <a:solidFill>
                <a:schemeClr val="bg1"/>
              </a:solidFill>
              <a:sym typeface="Symbol"/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Dual feasibility :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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*  0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 Stationarity : 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</a:t>
            </a:r>
            <a:r>
              <a:rPr lang="en-US" sz="3200" b="1" baseline="-25000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L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*,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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*,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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*) = 0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 Complimentary slackness :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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*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f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*)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= </a:t>
            </a:r>
            <a:r>
              <a:rPr lang="en-US" sz="3200" dirty="0" smtClean="0">
                <a:solidFill>
                  <a:schemeClr val="bg1"/>
                </a:solidFill>
              </a:rPr>
              <a:t>0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  <a:sym typeface="Symbol"/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 If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b="1" baseline="30000" dirty="0" smtClean="0">
                <a:solidFill>
                  <a:schemeClr val="bg1"/>
                </a:solidFill>
                <a:sym typeface="Symbol"/>
              </a:rPr>
              <a:t>+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,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</a:t>
            </a:r>
            <a:r>
              <a:rPr lang="en-US" sz="3200" b="1" baseline="30000" dirty="0" smtClean="0">
                <a:solidFill>
                  <a:schemeClr val="bg1"/>
                </a:solidFill>
                <a:sym typeface="Symbol"/>
              </a:rPr>
              <a:t>+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and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</a:t>
            </a:r>
            <a:r>
              <a:rPr lang="en-US" sz="3200" b="1" baseline="30000" dirty="0" smtClean="0">
                <a:solidFill>
                  <a:schemeClr val="bg1"/>
                </a:solidFill>
                <a:sym typeface="Symbol"/>
              </a:rPr>
              <a:t>+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satisfy the KKT conditions for a convex problem then they are optimal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SVM – Duality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 Primal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P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	= Min</a:t>
            </a:r>
            <a:r>
              <a:rPr lang="en-US" sz="3200" b="1" baseline="-25000" dirty="0" smtClean="0">
                <a:solidFill>
                  <a:schemeClr val="bg1"/>
                </a:solidFill>
                <a:sym typeface="Symbol"/>
              </a:rPr>
              <a:t>w</a:t>
            </a:r>
            <a:r>
              <a:rPr lang="en-US" sz="3200" baseline="-25000" dirty="0" smtClean="0">
                <a:solidFill>
                  <a:schemeClr val="bg1"/>
                </a:solidFill>
                <a:sym typeface="Symbol"/>
              </a:rPr>
              <a:t>,</a:t>
            </a:r>
            <a:r>
              <a:rPr lang="en-US" sz="3200" b="1" baseline="-25000" dirty="0" smtClean="0">
                <a:solidFill>
                  <a:schemeClr val="bg1"/>
                </a:solidFill>
                <a:sym typeface="Symbol"/>
              </a:rPr>
              <a:t></a:t>
            </a:r>
            <a:r>
              <a:rPr lang="en-US" sz="3200" baseline="-25000" dirty="0" smtClean="0">
                <a:solidFill>
                  <a:schemeClr val="bg1"/>
                </a:solidFill>
                <a:sym typeface="Symbol"/>
              </a:rPr>
              <a:t>,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b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	</a:t>
            </a:r>
            <a:r>
              <a:rPr lang="en-US" sz="3200" dirty="0" smtClean="0">
                <a:solidFill>
                  <a:schemeClr val="bg1"/>
                </a:solidFill>
              </a:rPr>
              <a:t>½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w</a:t>
            </a:r>
            <a:r>
              <a:rPr lang="en-US" sz="3200" i="1" baseline="30000" dirty="0" smtClean="0">
                <a:solidFill>
                  <a:schemeClr val="bg1"/>
                </a:solidFill>
                <a:sym typeface="Symbol"/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w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+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C</a:t>
            </a:r>
            <a:r>
              <a:rPr lang="en-US" sz="3200" i="1" baseline="30000" dirty="0" smtClean="0">
                <a:solidFill>
                  <a:schemeClr val="bg1"/>
                </a:solidFill>
                <a:sym typeface="Symbol"/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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 </a:t>
            </a: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		   s. t.		</a:t>
            </a:r>
            <a:r>
              <a:rPr lang="en-US" sz="3200" b="1" dirty="0" smtClean="0">
                <a:solidFill>
                  <a:schemeClr val="bg1"/>
                </a:solidFill>
              </a:rPr>
              <a:t>Y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i="1" baseline="30000" dirty="0" smtClean="0">
                <a:solidFill>
                  <a:schemeClr val="bg1"/>
                </a:solidFill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</a:rPr>
              <a:t>w</a:t>
            </a:r>
            <a:r>
              <a:rPr lang="en-US" sz="3200" dirty="0" smtClean="0">
                <a:solidFill>
                  <a:schemeClr val="bg1"/>
                </a:solidFill>
              </a:rPr>
              <a:t> + </a:t>
            </a:r>
            <a:r>
              <a:rPr lang="en-US" sz="3200" i="1" dirty="0" smtClean="0">
                <a:solidFill>
                  <a:schemeClr val="bg1"/>
                </a:solidFill>
              </a:rPr>
              <a:t>b</a:t>
            </a:r>
            <a:r>
              <a:rPr lang="en-US" sz="3200" b="1" dirty="0" smtClean="0">
                <a:solidFill>
                  <a:schemeClr val="bg1"/>
                </a:solidFill>
              </a:rPr>
              <a:t>1</a:t>
            </a:r>
            <a:r>
              <a:rPr lang="en-US" sz="3200" dirty="0" smtClean="0">
                <a:solidFill>
                  <a:schemeClr val="bg1"/>
                </a:solidFill>
              </a:rPr>
              <a:t>)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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b="1" dirty="0" smtClean="0">
                <a:solidFill>
                  <a:schemeClr val="bg1"/>
                </a:solidFill>
              </a:rPr>
              <a:t>1</a:t>
            </a:r>
            <a:r>
              <a:rPr lang="en-US" sz="3200" dirty="0" smtClean="0">
                <a:solidFill>
                  <a:schemeClr val="bg1"/>
                </a:solidFill>
              </a:rPr>
              <a:t> –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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</a:p>
          <a:p>
            <a:pPr>
              <a:spcBef>
                <a:spcPct val="0"/>
              </a:spcBef>
              <a:defRPr/>
            </a:pP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				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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b="1" dirty="0" smtClean="0">
                <a:solidFill>
                  <a:schemeClr val="bg1"/>
                </a:solidFill>
              </a:rPr>
              <a:t>0</a:t>
            </a:r>
          </a:p>
          <a:p>
            <a:pPr>
              <a:spcBef>
                <a:spcPct val="0"/>
              </a:spcBef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Lagrangian </a:t>
            </a:r>
            <a:r>
              <a:rPr lang="en-US" sz="3200" i="1" dirty="0" smtClean="0">
                <a:solidFill>
                  <a:schemeClr val="bg1"/>
                </a:solidFill>
              </a:rPr>
              <a:t>L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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,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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,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 w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,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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,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b</a:t>
            </a:r>
            <a:r>
              <a:rPr lang="en-US" sz="3200" dirty="0" smtClean="0">
                <a:solidFill>
                  <a:schemeClr val="bg1"/>
                </a:solidFill>
              </a:rPr>
              <a:t>) 	= ½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w</a:t>
            </a:r>
            <a:r>
              <a:rPr lang="en-US" sz="3200" i="1" baseline="30000" dirty="0" smtClean="0">
                <a:solidFill>
                  <a:schemeClr val="bg1"/>
                </a:solidFill>
                <a:sym typeface="Symbol"/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w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+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C</a:t>
            </a:r>
            <a:r>
              <a:rPr lang="en-US" sz="3200" i="1" baseline="30000" dirty="0" smtClean="0">
                <a:solidFill>
                  <a:schemeClr val="bg1"/>
                </a:solidFill>
                <a:sym typeface="Symbol"/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  – </a:t>
            </a:r>
            <a:r>
              <a:rPr lang="en-US" sz="3200" i="1" baseline="30000" dirty="0" smtClean="0">
                <a:solidFill>
                  <a:schemeClr val="bg1"/>
                </a:solidFill>
                <a:sym typeface="Symbol"/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</a:t>
            </a:r>
          </a:p>
          <a:p>
            <a:pPr>
              <a:spcBef>
                <a:spcPct val="0"/>
              </a:spcBef>
              <a:defRPr/>
            </a:pP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					   –</a:t>
            </a:r>
            <a:r>
              <a:rPr lang="en-US" sz="3200" i="1" baseline="30000" dirty="0" smtClean="0">
                <a:solidFill>
                  <a:schemeClr val="bg1"/>
                </a:solidFill>
                <a:sym typeface="Symbol"/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[</a:t>
            </a:r>
            <a:r>
              <a:rPr lang="en-US" sz="3200" b="1" dirty="0" smtClean="0">
                <a:solidFill>
                  <a:schemeClr val="bg1"/>
                </a:solidFill>
              </a:rPr>
              <a:t>Y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i="1" baseline="30000" dirty="0" smtClean="0">
                <a:solidFill>
                  <a:schemeClr val="bg1"/>
                </a:solidFill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</a:rPr>
              <a:t>w</a:t>
            </a:r>
            <a:r>
              <a:rPr lang="en-US" sz="3200" dirty="0" smtClean="0">
                <a:solidFill>
                  <a:schemeClr val="bg1"/>
                </a:solidFill>
              </a:rPr>
              <a:t> + </a:t>
            </a:r>
            <a:r>
              <a:rPr lang="en-US" sz="3200" i="1" dirty="0" smtClean="0">
                <a:solidFill>
                  <a:schemeClr val="bg1"/>
                </a:solidFill>
              </a:rPr>
              <a:t>b</a:t>
            </a:r>
            <a:r>
              <a:rPr lang="en-US" sz="3200" b="1" dirty="0" smtClean="0">
                <a:solidFill>
                  <a:schemeClr val="bg1"/>
                </a:solidFill>
              </a:rPr>
              <a:t>1</a:t>
            </a:r>
            <a:r>
              <a:rPr lang="en-US" sz="3200" dirty="0" smtClean="0">
                <a:solidFill>
                  <a:schemeClr val="bg1"/>
                </a:solidFill>
              </a:rPr>
              <a:t>) – </a:t>
            </a:r>
            <a:r>
              <a:rPr lang="en-US" sz="3200" b="1" dirty="0" smtClean="0">
                <a:solidFill>
                  <a:schemeClr val="bg1"/>
                </a:solidFill>
              </a:rPr>
              <a:t>1 </a:t>
            </a:r>
            <a:r>
              <a:rPr lang="en-US" sz="3200" dirty="0" smtClean="0">
                <a:solidFill>
                  <a:schemeClr val="bg1"/>
                </a:solidFill>
              </a:rPr>
              <a:t>+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]</a:t>
            </a: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Dual </a:t>
            </a:r>
            <a:r>
              <a:rPr lang="en-US" sz="3200" i="1" dirty="0" smtClean="0">
                <a:solidFill>
                  <a:schemeClr val="bg1"/>
                </a:solidFill>
              </a:rPr>
              <a:t>D</a:t>
            </a:r>
            <a:r>
              <a:rPr lang="en-US" sz="3200" dirty="0" smtClean="0">
                <a:solidFill>
                  <a:schemeClr val="bg1"/>
                </a:solidFill>
              </a:rPr>
              <a:t>	=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Max</a:t>
            </a:r>
            <a:r>
              <a:rPr lang="en-US" sz="3200" b="1" baseline="-25000" dirty="0" smtClean="0">
                <a:solidFill>
                  <a:schemeClr val="bg1"/>
                </a:solidFill>
                <a:sym typeface="Symbol"/>
              </a:rPr>
              <a:t>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	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1</a:t>
            </a:r>
            <a:r>
              <a:rPr lang="en-US" sz="3200" i="1" baseline="30000" dirty="0" smtClean="0">
                <a:solidFill>
                  <a:schemeClr val="bg1"/>
                </a:solidFill>
                <a:sym typeface="Symbol"/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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– </a:t>
            </a:r>
            <a:r>
              <a:rPr lang="en-US" sz="3200" dirty="0" smtClean="0">
                <a:solidFill>
                  <a:schemeClr val="bg1"/>
                </a:solidFill>
              </a:rPr>
              <a:t>½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</a:t>
            </a:r>
            <a:r>
              <a:rPr lang="en-US" sz="3200" i="1" baseline="30000" dirty="0" smtClean="0">
                <a:solidFill>
                  <a:schemeClr val="bg1"/>
                </a:solidFill>
                <a:sym typeface="Symbol"/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YKY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 </a:t>
            </a: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		   s. t.		</a:t>
            </a:r>
            <a:r>
              <a:rPr lang="en-US" sz="3200" b="1" dirty="0" smtClean="0">
                <a:solidFill>
                  <a:schemeClr val="bg1"/>
                </a:solidFill>
              </a:rPr>
              <a:t>1</a:t>
            </a:r>
            <a:r>
              <a:rPr lang="en-US" sz="3200" i="1" baseline="30000" dirty="0" smtClean="0">
                <a:solidFill>
                  <a:schemeClr val="bg1"/>
                </a:solidFill>
                <a:sym typeface="Symbol"/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</a:rPr>
              <a:t>Y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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= 0 </a:t>
            </a:r>
          </a:p>
          <a:p>
            <a:pPr>
              <a:spcBef>
                <a:spcPct val="0"/>
              </a:spcBef>
              <a:defRPr/>
            </a:pP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				0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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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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C</a:t>
            </a:r>
            <a:endParaRPr lang="en-US" sz="3200" b="1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SVM – KKT Conditions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Lagrangian </a:t>
            </a:r>
            <a:r>
              <a:rPr lang="en-US" sz="3200" i="1" dirty="0" smtClean="0">
                <a:solidFill>
                  <a:schemeClr val="bg1"/>
                </a:solidFill>
              </a:rPr>
              <a:t>L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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,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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,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 w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,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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,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b</a:t>
            </a:r>
            <a:r>
              <a:rPr lang="en-US" sz="3200" dirty="0" smtClean="0">
                <a:solidFill>
                  <a:schemeClr val="bg1"/>
                </a:solidFill>
              </a:rPr>
              <a:t>) 	= ½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w</a:t>
            </a:r>
            <a:r>
              <a:rPr lang="en-US" sz="3200" i="1" baseline="30000" dirty="0" smtClean="0">
                <a:solidFill>
                  <a:schemeClr val="bg1"/>
                </a:solidFill>
                <a:sym typeface="Symbol"/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w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+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C</a:t>
            </a:r>
            <a:r>
              <a:rPr lang="en-US" sz="3200" i="1" baseline="30000" dirty="0" smtClean="0">
                <a:solidFill>
                  <a:schemeClr val="bg1"/>
                </a:solidFill>
                <a:sym typeface="Symbol"/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  – </a:t>
            </a:r>
            <a:r>
              <a:rPr lang="en-US" sz="3200" i="1" baseline="30000" dirty="0" smtClean="0">
                <a:solidFill>
                  <a:schemeClr val="bg1"/>
                </a:solidFill>
                <a:sym typeface="Symbol"/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</a:t>
            </a:r>
          </a:p>
          <a:p>
            <a:pPr>
              <a:spcBef>
                <a:spcPct val="0"/>
              </a:spcBef>
              <a:defRPr/>
            </a:pP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					   –</a:t>
            </a:r>
            <a:r>
              <a:rPr lang="en-US" sz="3200" i="1" baseline="30000" dirty="0" smtClean="0">
                <a:solidFill>
                  <a:schemeClr val="bg1"/>
                </a:solidFill>
                <a:sym typeface="Symbol"/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[</a:t>
            </a:r>
            <a:r>
              <a:rPr lang="en-US" sz="3200" b="1" dirty="0" smtClean="0">
                <a:solidFill>
                  <a:schemeClr val="bg1"/>
                </a:solidFill>
              </a:rPr>
              <a:t>Y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i="1" baseline="30000" dirty="0" smtClean="0">
                <a:solidFill>
                  <a:schemeClr val="bg1"/>
                </a:solidFill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</a:rPr>
              <a:t>w</a:t>
            </a:r>
            <a:r>
              <a:rPr lang="en-US" sz="3200" dirty="0" smtClean="0">
                <a:solidFill>
                  <a:schemeClr val="bg1"/>
                </a:solidFill>
              </a:rPr>
              <a:t> + </a:t>
            </a:r>
            <a:r>
              <a:rPr lang="en-US" sz="3200" i="1" dirty="0" smtClean="0">
                <a:solidFill>
                  <a:schemeClr val="bg1"/>
                </a:solidFill>
              </a:rPr>
              <a:t>b</a:t>
            </a:r>
            <a:r>
              <a:rPr lang="en-US" sz="3200" b="1" dirty="0" smtClean="0">
                <a:solidFill>
                  <a:schemeClr val="bg1"/>
                </a:solidFill>
              </a:rPr>
              <a:t>1</a:t>
            </a:r>
            <a:r>
              <a:rPr lang="en-US" sz="3200" dirty="0" smtClean="0">
                <a:solidFill>
                  <a:schemeClr val="bg1"/>
                </a:solidFill>
              </a:rPr>
              <a:t>) – </a:t>
            </a:r>
            <a:r>
              <a:rPr lang="en-US" sz="3200" b="1" dirty="0" smtClean="0">
                <a:solidFill>
                  <a:schemeClr val="bg1"/>
                </a:solidFill>
              </a:rPr>
              <a:t>1 </a:t>
            </a:r>
            <a:r>
              <a:rPr lang="en-US" sz="3200" dirty="0" smtClean="0">
                <a:solidFill>
                  <a:schemeClr val="bg1"/>
                </a:solidFill>
              </a:rPr>
              <a:t>+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]</a:t>
            </a: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Stationarity conditions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</a:t>
            </a:r>
            <a:r>
              <a:rPr lang="en-US" sz="3200" b="1" baseline="-25000" dirty="0" smtClean="0">
                <a:solidFill>
                  <a:schemeClr val="bg1"/>
                </a:solidFill>
                <a:sym typeface="Symbol"/>
              </a:rPr>
              <a:t>w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L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= 0 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w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* =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XY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*	(Representer Theorem)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</a:t>
            </a:r>
            <a:r>
              <a:rPr lang="en-US" sz="3200" b="1" baseline="-25000" dirty="0" smtClean="0">
                <a:solidFill>
                  <a:schemeClr val="bg1"/>
                </a:solidFill>
                <a:sym typeface="Symbol"/>
              </a:rPr>
              <a:t>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L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= 0 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C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=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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* +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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*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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b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L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= 0 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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*</a:t>
            </a:r>
            <a:r>
              <a:rPr lang="en-US" sz="3200" i="1" baseline="30000" dirty="0" smtClean="0">
                <a:solidFill>
                  <a:schemeClr val="bg1"/>
                </a:solidFill>
                <a:sym typeface="Symbol"/>
              </a:rPr>
              <a:t>t</a:t>
            </a:r>
            <a:r>
              <a:rPr lang="en-US" sz="3200" dirty="0" smtClean="0">
                <a:solidFill>
                  <a:schemeClr val="bg1"/>
                </a:solidFill>
              </a:rPr>
              <a:t>Y</a:t>
            </a:r>
            <a:r>
              <a:rPr lang="en-US" sz="3200" b="1" dirty="0" smtClean="0">
                <a:solidFill>
                  <a:schemeClr val="bg1"/>
                </a:solidFill>
              </a:rPr>
              <a:t>1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= 0</a:t>
            </a: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Complimentary Slackness conditions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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*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[ </a:t>
            </a:r>
            <a:r>
              <a:rPr lang="en-US" sz="3200" i="1" dirty="0" smtClean="0">
                <a:solidFill>
                  <a:schemeClr val="bg1"/>
                </a:solidFill>
              </a:rPr>
              <a:t>y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 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i="1" baseline="30000" dirty="0" smtClean="0">
                <a:solidFill>
                  <a:schemeClr val="bg1"/>
                </a:solidFill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</a:rPr>
              <a:t>w</a:t>
            </a:r>
            <a:r>
              <a:rPr lang="en-US" sz="3200" dirty="0" smtClean="0">
                <a:solidFill>
                  <a:schemeClr val="bg1"/>
                </a:solidFill>
              </a:rPr>
              <a:t>* + </a:t>
            </a:r>
            <a:r>
              <a:rPr lang="en-US" sz="3200" i="1" dirty="0" smtClean="0">
                <a:solidFill>
                  <a:schemeClr val="bg1"/>
                </a:solidFill>
              </a:rPr>
              <a:t>b</a:t>
            </a:r>
            <a:r>
              <a:rPr lang="en-US" sz="3200" b="1" dirty="0" smtClean="0">
                <a:solidFill>
                  <a:schemeClr val="bg1"/>
                </a:solidFill>
              </a:rPr>
              <a:t>*</a:t>
            </a:r>
            <a:r>
              <a:rPr lang="en-US" sz="3200" dirty="0" smtClean="0">
                <a:solidFill>
                  <a:schemeClr val="bg1"/>
                </a:solidFill>
              </a:rPr>
              <a:t>) – </a:t>
            </a:r>
            <a:r>
              <a:rPr lang="en-US" sz="3200" b="1" dirty="0" smtClean="0">
                <a:solidFill>
                  <a:schemeClr val="bg1"/>
                </a:solidFill>
              </a:rPr>
              <a:t>1 </a:t>
            </a:r>
            <a:r>
              <a:rPr lang="en-US" sz="3200" dirty="0" smtClean="0">
                <a:solidFill>
                  <a:schemeClr val="bg1"/>
                </a:solidFill>
              </a:rPr>
              <a:t>+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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*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] </a:t>
            </a:r>
            <a:r>
              <a:rPr lang="en-US" sz="3200" dirty="0" smtClean="0">
                <a:solidFill>
                  <a:schemeClr val="bg1"/>
                </a:solidFill>
              </a:rPr>
              <a:t>= 0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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*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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* = 0</a:t>
            </a: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Hinge Loss and Sparseness in </a:t>
            </a:r>
            <a:r>
              <a:rPr lang="en-US" b="1" dirty="0">
                <a:solidFill>
                  <a:schemeClr val="bg1"/>
                </a:solidFill>
                <a:sym typeface="Symbol"/>
              </a:rPr>
              <a:t>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Misclassifications and </a:t>
            </a:r>
            <a:r>
              <a:rPr lang="en-US" sz="3200" dirty="0">
                <a:solidFill>
                  <a:schemeClr val="bg1"/>
                </a:solidFill>
              </a:rPr>
              <a:t>m</a:t>
            </a:r>
            <a:r>
              <a:rPr lang="en-US" sz="3200" dirty="0" smtClean="0">
                <a:solidFill>
                  <a:schemeClr val="bg1"/>
                </a:solidFill>
              </a:rPr>
              <a:t>argin violations</a:t>
            </a:r>
          </a:p>
          <a:p>
            <a:pPr lvl="1">
              <a:spcBef>
                <a:spcPct val="0"/>
              </a:spcBef>
              <a:defRPr/>
            </a:pPr>
            <a:r>
              <a:rPr lang="en-US" sz="3200" i="1" dirty="0" err="1">
                <a:solidFill>
                  <a:schemeClr val="bg1"/>
                </a:solidFill>
              </a:rPr>
              <a:t>y</a:t>
            </a:r>
            <a:r>
              <a:rPr lang="en-US" sz="3200" i="1" baseline="-25000" dirty="0" err="1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i="1" baseline="-25000" dirty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i="1" dirty="0">
                <a:solidFill>
                  <a:schemeClr val="bg1"/>
                </a:solidFill>
                <a:sym typeface="Symbol"/>
              </a:rPr>
              <a:t>f</a:t>
            </a:r>
            <a:r>
              <a:rPr lang="en-US" sz="3200" dirty="0">
                <a:solidFill>
                  <a:schemeClr val="bg1"/>
                </a:solidFill>
              </a:rPr>
              <a:t>(</a:t>
            </a:r>
            <a:r>
              <a:rPr lang="en-US" sz="3200" b="1" dirty="0">
                <a:solidFill>
                  <a:schemeClr val="bg1"/>
                </a:solidFill>
              </a:rPr>
              <a:t>x</a:t>
            </a:r>
            <a:r>
              <a:rPr lang="en-US" sz="3200" i="1" baseline="-25000" dirty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>
                <a:solidFill>
                  <a:schemeClr val="bg1"/>
                </a:solidFill>
              </a:rPr>
              <a:t>) &lt;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b="1" dirty="0">
                <a:solidFill>
                  <a:schemeClr val="bg1"/>
                </a:solidFill>
              </a:rPr>
              <a:t>1 </a:t>
            </a:r>
            <a:r>
              <a:rPr lang="en-US" sz="3200" dirty="0">
                <a:solidFill>
                  <a:schemeClr val="bg1"/>
                </a:solidFill>
                <a:sym typeface="Symbol"/>
              </a:rPr>
              <a:t>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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* &gt; 0 </a:t>
            </a:r>
            <a:r>
              <a:rPr lang="en-US" sz="3200" dirty="0">
                <a:solidFill>
                  <a:schemeClr val="bg1"/>
                </a:solidFill>
                <a:sym typeface="Symbol"/>
              </a:rPr>
              <a:t>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i="1" dirty="0">
                <a:solidFill>
                  <a:schemeClr val="bg1"/>
                </a:solidFill>
                <a:sym typeface="Symbol"/>
              </a:rPr>
              <a:t></a:t>
            </a:r>
            <a:r>
              <a:rPr lang="en-US" sz="3200" i="1" baseline="-25000" dirty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* </a:t>
            </a:r>
            <a:r>
              <a:rPr lang="en-US" sz="3200" dirty="0">
                <a:solidFill>
                  <a:schemeClr val="bg1"/>
                </a:solidFill>
                <a:sym typeface="Symbol"/>
              </a:rPr>
              <a:t>=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0 </a:t>
            </a:r>
            <a:r>
              <a:rPr lang="en-US" sz="3200" dirty="0">
                <a:solidFill>
                  <a:schemeClr val="bg1"/>
                </a:solidFill>
                <a:sym typeface="Symbol"/>
              </a:rPr>
              <a:t>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i="1" dirty="0">
                <a:solidFill>
                  <a:schemeClr val="bg1"/>
                </a:solidFill>
                <a:sym typeface="Symbol"/>
              </a:rPr>
              <a:t></a:t>
            </a:r>
            <a:r>
              <a:rPr lang="en-US" sz="3200" i="1" baseline="-25000" dirty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i="1" dirty="0">
                <a:solidFill>
                  <a:schemeClr val="bg1"/>
                </a:solidFill>
                <a:sym typeface="Symbol"/>
              </a:rPr>
              <a:t>*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= </a:t>
            </a:r>
            <a:r>
              <a:rPr lang="en-US" sz="3200" i="1" u="sng" dirty="0" smtClean="0">
                <a:solidFill>
                  <a:schemeClr val="bg1"/>
                </a:solidFill>
                <a:sym typeface="Symbol"/>
              </a:rPr>
              <a:t>C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</a:t>
            </a:r>
            <a:endParaRPr lang="en-US" sz="3200" dirty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Support vectors</a:t>
            </a:r>
          </a:p>
          <a:p>
            <a:pPr lvl="1">
              <a:spcBef>
                <a:spcPct val="0"/>
              </a:spcBef>
              <a:defRPr/>
            </a:pPr>
            <a:r>
              <a:rPr lang="en-US" sz="3200" i="1" dirty="0" err="1">
                <a:solidFill>
                  <a:schemeClr val="bg1"/>
                </a:solidFill>
              </a:rPr>
              <a:t>y</a:t>
            </a:r>
            <a:r>
              <a:rPr lang="en-US" sz="3200" i="1" baseline="-25000" dirty="0" err="1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i="1" baseline="-25000" dirty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i="1" dirty="0">
                <a:solidFill>
                  <a:schemeClr val="bg1"/>
                </a:solidFill>
                <a:sym typeface="Symbol"/>
              </a:rPr>
              <a:t>f</a:t>
            </a:r>
            <a:r>
              <a:rPr lang="en-US" sz="3200" dirty="0">
                <a:solidFill>
                  <a:schemeClr val="bg1"/>
                </a:solidFill>
              </a:rPr>
              <a:t>(</a:t>
            </a:r>
            <a:r>
              <a:rPr lang="en-US" sz="3200" b="1" dirty="0">
                <a:solidFill>
                  <a:schemeClr val="bg1"/>
                </a:solidFill>
              </a:rPr>
              <a:t>x</a:t>
            </a:r>
            <a:r>
              <a:rPr lang="en-US" sz="3200" i="1" baseline="-25000" dirty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>
                <a:solidFill>
                  <a:schemeClr val="bg1"/>
                </a:solidFill>
              </a:rPr>
              <a:t>) =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b="1" dirty="0">
                <a:solidFill>
                  <a:schemeClr val="bg1"/>
                </a:solidFill>
              </a:rPr>
              <a:t>1 </a:t>
            </a:r>
            <a:r>
              <a:rPr lang="en-US" sz="3200" dirty="0">
                <a:solidFill>
                  <a:schemeClr val="bg1"/>
                </a:solidFill>
                <a:sym typeface="Symbol"/>
              </a:rPr>
              <a:t> </a:t>
            </a:r>
            <a:r>
              <a:rPr lang="en-US" sz="3200" i="1" dirty="0">
                <a:solidFill>
                  <a:schemeClr val="bg1"/>
                </a:solidFill>
                <a:sym typeface="Symbol"/>
              </a:rPr>
              <a:t></a:t>
            </a:r>
            <a:r>
              <a:rPr lang="en-US" sz="3200" i="1" baseline="-25000" dirty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>
                <a:solidFill>
                  <a:schemeClr val="bg1"/>
                </a:solidFill>
                <a:sym typeface="Symbol"/>
              </a:rPr>
              <a:t>* = 0 &amp;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0 </a:t>
            </a:r>
            <a:r>
              <a:rPr lang="en-US" sz="3200" dirty="0">
                <a:solidFill>
                  <a:schemeClr val="bg1"/>
                </a:solidFill>
                <a:sym typeface="Symbol"/>
              </a:rPr>
              <a:t>≤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 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>
                <a:solidFill>
                  <a:schemeClr val="bg1"/>
                </a:solidFill>
                <a:sym typeface="Symbol"/>
              </a:rPr>
              <a:t>* ≤ </a:t>
            </a:r>
            <a:r>
              <a:rPr lang="en-US" sz="3200" i="1" u="sng" dirty="0" smtClean="0">
                <a:solidFill>
                  <a:schemeClr val="bg1"/>
                </a:solidFill>
                <a:sym typeface="Symbol"/>
              </a:rPr>
              <a:t>C</a:t>
            </a:r>
            <a:r>
              <a:rPr lang="en-US" sz="3200" u="sng" dirty="0" smtClean="0">
                <a:solidFill>
                  <a:schemeClr val="bg1"/>
                </a:solidFill>
                <a:sym typeface="Symbol"/>
              </a:rPr>
              <a:t> </a:t>
            </a: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Correct classifications</a:t>
            </a:r>
          </a:p>
          <a:p>
            <a:pPr lvl="1">
              <a:spcBef>
                <a:spcPct val="0"/>
              </a:spcBef>
              <a:defRPr/>
            </a:pPr>
            <a:r>
              <a:rPr lang="en-US" sz="3200" i="1" dirty="0" err="1">
                <a:solidFill>
                  <a:schemeClr val="bg1"/>
                </a:solidFill>
              </a:rPr>
              <a:t>y</a:t>
            </a:r>
            <a:r>
              <a:rPr lang="en-US" sz="3200" i="1" baseline="-25000" dirty="0" err="1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i="1" baseline="-25000" dirty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i="1" dirty="0">
                <a:solidFill>
                  <a:schemeClr val="bg1"/>
                </a:solidFill>
                <a:sym typeface="Symbol"/>
              </a:rPr>
              <a:t>f</a:t>
            </a:r>
            <a:r>
              <a:rPr lang="en-US" sz="3200" dirty="0">
                <a:solidFill>
                  <a:schemeClr val="bg1"/>
                </a:solidFill>
              </a:rPr>
              <a:t>(</a:t>
            </a:r>
            <a:r>
              <a:rPr lang="en-US" sz="3200" b="1" dirty="0">
                <a:solidFill>
                  <a:schemeClr val="bg1"/>
                </a:solidFill>
              </a:rPr>
              <a:t>x</a:t>
            </a:r>
            <a:r>
              <a:rPr lang="en-US" sz="3200" i="1" baseline="-25000" dirty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>
                <a:solidFill>
                  <a:schemeClr val="bg1"/>
                </a:solidFill>
              </a:rPr>
              <a:t>) </a:t>
            </a:r>
            <a:r>
              <a:rPr lang="en-US" sz="3200" dirty="0" smtClean="0">
                <a:solidFill>
                  <a:schemeClr val="bg1"/>
                </a:solidFill>
              </a:rPr>
              <a:t>&gt; </a:t>
            </a:r>
            <a:r>
              <a:rPr lang="en-US" sz="3200" b="1" dirty="0" smtClean="0">
                <a:solidFill>
                  <a:schemeClr val="bg1"/>
                </a:solidFill>
              </a:rPr>
              <a:t>1 </a:t>
            </a:r>
            <a:r>
              <a:rPr lang="en-US" sz="3200" dirty="0">
                <a:solidFill>
                  <a:schemeClr val="bg1"/>
                </a:solidFill>
                <a:sym typeface="Symbol"/>
              </a:rPr>
              <a:t> </a:t>
            </a:r>
            <a:r>
              <a:rPr lang="en-US" sz="3200" i="1" dirty="0" err="1">
                <a:solidFill>
                  <a:schemeClr val="bg1"/>
                </a:solidFill>
              </a:rPr>
              <a:t>y</a:t>
            </a:r>
            <a:r>
              <a:rPr lang="en-US" sz="3200" i="1" baseline="-25000" dirty="0" err="1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i="1" baseline="-25000" dirty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i="1" dirty="0">
                <a:solidFill>
                  <a:schemeClr val="bg1"/>
                </a:solidFill>
                <a:sym typeface="Symbol"/>
              </a:rPr>
              <a:t>f</a:t>
            </a:r>
            <a:r>
              <a:rPr lang="en-US" sz="3200" dirty="0">
                <a:solidFill>
                  <a:schemeClr val="bg1"/>
                </a:solidFill>
              </a:rPr>
              <a:t>(</a:t>
            </a:r>
            <a:r>
              <a:rPr lang="en-US" sz="3200" b="1" dirty="0">
                <a:solidFill>
                  <a:schemeClr val="bg1"/>
                </a:solidFill>
              </a:rPr>
              <a:t>x</a:t>
            </a:r>
            <a:r>
              <a:rPr lang="en-US" sz="3200" i="1" baseline="-25000" dirty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)</a:t>
            </a:r>
            <a:r>
              <a:rPr lang="en-US" sz="3200" dirty="0">
                <a:solidFill>
                  <a:schemeClr val="bg1"/>
                </a:solidFill>
              </a:rPr>
              <a:t> – </a:t>
            </a:r>
            <a:r>
              <a:rPr lang="en-US" sz="3200" b="1" dirty="0">
                <a:solidFill>
                  <a:schemeClr val="bg1"/>
                </a:solidFill>
              </a:rPr>
              <a:t>1 </a:t>
            </a:r>
            <a:r>
              <a:rPr lang="en-US" sz="3200" dirty="0">
                <a:solidFill>
                  <a:schemeClr val="bg1"/>
                </a:solidFill>
              </a:rPr>
              <a:t>+ </a:t>
            </a:r>
            <a:r>
              <a:rPr lang="en-US" sz="3200" i="1" dirty="0">
                <a:solidFill>
                  <a:schemeClr val="bg1"/>
                </a:solidFill>
                <a:sym typeface="Symbol"/>
              </a:rPr>
              <a:t></a:t>
            </a:r>
            <a:r>
              <a:rPr lang="en-US" sz="3200" i="1" baseline="-25000" dirty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>
                <a:solidFill>
                  <a:schemeClr val="bg1"/>
                </a:solidFill>
                <a:sym typeface="Symbol"/>
              </a:rPr>
              <a:t>*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dirty="0">
                <a:solidFill>
                  <a:schemeClr val="bg1"/>
                </a:solidFill>
              </a:rPr>
              <a:t>&gt; </a:t>
            </a:r>
            <a:r>
              <a:rPr lang="en-US" sz="3200" dirty="0" smtClean="0">
                <a:solidFill>
                  <a:schemeClr val="bg1"/>
                </a:solidFill>
              </a:rPr>
              <a:t>0</a:t>
            </a:r>
            <a:r>
              <a:rPr lang="en-US" sz="3200" b="1" dirty="0" smtClean="0">
                <a:solidFill>
                  <a:schemeClr val="bg1"/>
                </a:solidFill>
              </a:rPr>
              <a:t> </a:t>
            </a:r>
            <a:r>
              <a:rPr lang="en-US" sz="3200" dirty="0">
                <a:solidFill>
                  <a:schemeClr val="bg1"/>
                </a:solidFill>
                <a:sym typeface="Symbol"/>
              </a:rPr>
              <a:t>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</a:t>
            </a:r>
            <a:r>
              <a:rPr lang="en-US" sz="3200" i="1" baseline="-25000" dirty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i="1" dirty="0">
                <a:solidFill>
                  <a:schemeClr val="bg1"/>
                </a:solidFill>
                <a:sym typeface="Symbol"/>
              </a:rPr>
              <a:t>* </a:t>
            </a:r>
            <a:r>
              <a:rPr lang="en-US" sz="3200" dirty="0">
                <a:solidFill>
                  <a:schemeClr val="bg1"/>
                </a:solidFill>
                <a:sym typeface="Symbol"/>
              </a:rPr>
              <a:t>=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0</a:t>
            </a: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478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90464"/>
            <a:ext cx="77724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In This Course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Supervised learning</a:t>
            </a:r>
          </a:p>
          <a:p>
            <a:pPr lvl="2">
              <a:spcBef>
                <a:spcPct val="0"/>
              </a:spcBef>
              <a:defRPr/>
            </a:pPr>
            <a:r>
              <a:rPr lang="en-US" sz="3200" noProof="0" dirty="0" smtClean="0">
                <a:solidFill>
                  <a:schemeClr val="bg1"/>
                </a:solidFill>
                <a:ea typeface="+mj-ea"/>
                <a:cs typeface="+mj-cs"/>
              </a:rPr>
              <a:t>  Classification</a:t>
            </a:r>
            <a:endParaRPr kumimoji="0" lang="en-US" sz="3200" b="0" i="0" u="none" strike="noStrike" kern="1200" cap="none" spc="0" normalizeH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j-ea"/>
              <a:cs typeface="+mj-cs"/>
            </a:endParaRPr>
          </a:p>
          <a:p>
            <a:pPr lvl="3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Generative methods</a:t>
            </a:r>
          </a:p>
          <a:p>
            <a:pPr lvl="4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</a:t>
            </a:r>
            <a:r>
              <a:rPr kumimoji="0" lang="en-US" sz="32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Nearest neighbour, Naïve Bayes</a:t>
            </a:r>
          </a:p>
          <a:p>
            <a:pPr lvl="3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</a:t>
            </a:r>
            <a:r>
              <a:rPr lang="en-US" sz="3200" dirty="0" smtClean="0">
                <a:solidFill>
                  <a:schemeClr val="bg1"/>
                </a:solidFill>
              </a:rPr>
              <a:t>Discriminative methods</a:t>
            </a:r>
          </a:p>
          <a:p>
            <a:pPr lvl="4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Logistic Regression</a:t>
            </a:r>
          </a:p>
          <a:p>
            <a:pPr lvl="3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Discriminant methods</a:t>
            </a:r>
          </a:p>
          <a:p>
            <a:pPr lvl="4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Support Vector Machines</a:t>
            </a:r>
          </a:p>
          <a:p>
            <a:pPr lvl="2">
              <a:spcBef>
                <a:spcPct val="0"/>
              </a:spcBef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Regression, Ranking, Feature Selection, </a:t>
            </a:r>
            <a:r>
              <a:rPr lang="en-US" sz="3200" i="1" dirty="0" smtClean="0">
                <a:solidFill>
                  <a:schemeClr val="bg1"/>
                </a:solidFill>
                <a:ea typeface="+mj-ea"/>
                <a:cs typeface="+mj-cs"/>
              </a:rPr>
              <a:t>etc</a:t>
            </a: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.</a:t>
            </a:r>
          </a:p>
          <a:p>
            <a:pPr>
              <a:lnSpc>
                <a:spcPts val="3600"/>
              </a:lnSpc>
              <a:spcBef>
                <a:spcPct val="0"/>
              </a:spcBef>
              <a:defRPr/>
            </a:pPr>
            <a:r>
              <a:rPr kumimoji="0" lang="en-US" sz="3200" b="0" i="0" u="non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j-ea"/>
                <a:cs typeface="+mj-cs"/>
              </a:rPr>
              <a:t>     Unsupervised learning</a:t>
            </a:r>
          </a:p>
          <a:p>
            <a:pPr>
              <a:lnSpc>
                <a:spcPts val="3600"/>
              </a:lnSpc>
              <a:spcBef>
                <a:spcPct val="0"/>
              </a:spcBef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    Semi-supervised learning</a:t>
            </a:r>
          </a:p>
          <a:p>
            <a:pPr>
              <a:lnSpc>
                <a:spcPts val="3600"/>
              </a:lnSpc>
              <a:spcBef>
                <a:spcPct val="0"/>
              </a:spcBef>
              <a:defRPr/>
            </a:pPr>
            <a:r>
              <a:rPr lang="en-US" sz="3200" dirty="0" smtClean="0">
                <a:solidFill>
                  <a:schemeClr val="bg1"/>
                </a:solidFill>
                <a:ea typeface="+mj-ea"/>
                <a:cs typeface="+mj-cs"/>
              </a:rPr>
              <a:t>     Reinforcement learning</a:t>
            </a:r>
          </a:p>
        </p:txBody>
      </p:sp>
      <p:pic>
        <p:nvPicPr>
          <p:cNvPr id="5" name="Picture 13" descr="cicon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868139" y="1662729"/>
            <a:ext cx="357166" cy="3571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10" descr="xicon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85720" y="5555677"/>
            <a:ext cx="346275" cy="356400"/>
          </a:xfrm>
          <a:prstGeom prst="rect">
            <a:avLst/>
          </a:prstGeom>
          <a:noFill/>
        </p:spPr>
      </p:pic>
      <p:pic>
        <p:nvPicPr>
          <p:cNvPr id="8" name="Picture 10" descr="xicon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85720" y="6021237"/>
            <a:ext cx="346275" cy="356400"/>
          </a:xfrm>
          <a:prstGeom prst="rect">
            <a:avLst/>
          </a:prstGeom>
          <a:noFill/>
        </p:spPr>
      </p:pic>
      <p:pic>
        <p:nvPicPr>
          <p:cNvPr id="9" name="Picture 10" descr="xicon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85720" y="6504050"/>
            <a:ext cx="346275" cy="356400"/>
          </a:xfrm>
          <a:prstGeom prst="rect">
            <a:avLst/>
          </a:prstGeom>
          <a:noFill/>
        </p:spPr>
      </p:pic>
      <p:pic>
        <p:nvPicPr>
          <p:cNvPr id="10" name="Picture 10" descr="xicon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68139" y="5072074"/>
            <a:ext cx="346275" cy="3564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Hinge Loss and Sparseness in </a:t>
            </a:r>
            <a:r>
              <a:rPr lang="en-US" b="1" dirty="0" smtClean="0">
                <a:solidFill>
                  <a:schemeClr val="bg1"/>
                </a:solidFill>
                <a:sym typeface="Symbol"/>
              </a:rPr>
              <a:t>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  <a:sym typeface="Symbol"/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  <a:sym typeface="Symbol"/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  <a:sym typeface="Symbol"/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  <a:sym typeface="Symbol"/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  <a:sym typeface="Symbol"/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  <a:sym typeface="Symbol"/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  <a:sym typeface="Symbol"/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  <a:sym typeface="Symbol"/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  <a:sym typeface="Symbol"/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  <a:sym typeface="Symbol"/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 SVM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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s are sparse but LR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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s are not</a:t>
            </a:r>
            <a:endParaRPr lang="en-US" sz="3200" dirty="0" smtClean="0">
              <a:solidFill>
                <a:schemeClr val="bg1"/>
              </a:solidFill>
            </a:endParaRP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38261" y="1000108"/>
            <a:ext cx="6667477" cy="50006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1461633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Linearly Inseparable Data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  <a:sym typeface="Symbol"/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  <a:sym typeface="Symbol"/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  <a:sym typeface="Symbol"/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  <a:sym typeface="Symbol"/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  <a:sym typeface="Symbol"/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  <a:sym typeface="Symbol"/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  <a:sym typeface="Symbol"/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  <a:sym typeface="Symbol"/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 This 1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D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dataset can not be separated using a single hyperplane (threshold)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 We need a non-linear decision boundary</a:t>
            </a:r>
            <a:endParaRPr lang="en-US" sz="3200" dirty="0" smtClean="0">
              <a:solidFill>
                <a:schemeClr val="bg1"/>
              </a:solidFill>
            </a:endParaRP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7" name="Oval 17"/>
          <p:cNvSpPr>
            <a:spLocks noChangeArrowheads="1"/>
          </p:cNvSpPr>
          <p:nvPr/>
        </p:nvSpPr>
        <p:spPr bwMode="auto">
          <a:xfrm>
            <a:off x="2225675" y="19050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8" name="Oval 18"/>
          <p:cNvSpPr>
            <a:spLocks noChangeArrowheads="1"/>
          </p:cNvSpPr>
          <p:nvPr/>
        </p:nvSpPr>
        <p:spPr bwMode="auto">
          <a:xfrm>
            <a:off x="6273800" y="19050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" name="Oval 19"/>
          <p:cNvSpPr>
            <a:spLocks noChangeArrowheads="1"/>
          </p:cNvSpPr>
          <p:nvPr/>
        </p:nvSpPr>
        <p:spPr bwMode="auto">
          <a:xfrm>
            <a:off x="4267200" y="1905000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0" name="Oval 26"/>
          <p:cNvSpPr>
            <a:spLocks noChangeArrowheads="1"/>
          </p:cNvSpPr>
          <p:nvPr/>
        </p:nvSpPr>
        <p:spPr bwMode="auto">
          <a:xfrm>
            <a:off x="1920875" y="19050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1" name="Oval 28"/>
          <p:cNvSpPr>
            <a:spLocks noChangeArrowheads="1"/>
          </p:cNvSpPr>
          <p:nvPr/>
        </p:nvSpPr>
        <p:spPr bwMode="auto">
          <a:xfrm>
            <a:off x="2530475" y="19050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2" name="Oval 30"/>
          <p:cNvSpPr>
            <a:spLocks noChangeArrowheads="1"/>
          </p:cNvSpPr>
          <p:nvPr/>
        </p:nvSpPr>
        <p:spPr bwMode="auto">
          <a:xfrm>
            <a:off x="2743200" y="19050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3" name="Oval 34"/>
          <p:cNvSpPr>
            <a:spLocks noChangeArrowheads="1"/>
          </p:cNvSpPr>
          <p:nvPr/>
        </p:nvSpPr>
        <p:spPr bwMode="auto">
          <a:xfrm>
            <a:off x="4038600" y="1905000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4" name="Oval 35"/>
          <p:cNvSpPr>
            <a:spLocks noChangeArrowheads="1"/>
          </p:cNvSpPr>
          <p:nvPr/>
        </p:nvSpPr>
        <p:spPr bwMode="auto">
          <a:xfrm>
            <a:off x="4724400" y="1905000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5" name="Line 38"/>
          <p:cNvSpPr>
            <a:spLocks noChangeShapeType="1"/>
          </p:cNvSpPr>
          <p:nvPr/>
        </p:nvSpPr>
        <p:spPr bwMode="auto">
          <a:xfrm rot="5400000">
            <a:off x="4572000" y="-1981200"/>
            <a:ext cx="0" cy="7924800"/>
          </a:xfrm>
          <a:prstGeom prst="line">
            <a:avLst/>
          </a:prstGeom>
          <a:noFill/>
          <a:ln w="9525">
            <a:solidFill>
              <a:schemeClr val="bg1"/>
            </a:solidFill>
            <a:prstDash val="dash"/>
            <a:round/>
            <a:headEnd type="triangle" w="med" len="med"/>
            <a:tailEnd type="triangle" w="med" len="med"/>
          </a:ln>
        </p:spPr>
        <p:txBody>
          <a:bodyPr/>
          <a:lstStyle/>
          <a:p>
            <a:endParaRPr lang="en-US" dirty="0"/>
          </a:p>
        </p:txBody>
      </p:sp>
      <p:sp>
        <p:nvSpPr>
          <p:cNvPr id="16" name="Oval 39"/>
          <p:cNvSpPr>
            <a:spLocks noChangeArrowheads="1"/>
          </p:cNvSpPr>
          <p:nvPr/>
        </p:nvSpPr>
        <p:spPr bwMode="auto">
          <a:xfrm>
            <a:off x="3810000" y="1905000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7" name="Oval 40"/>
          <p:cNvSpPr>
            <a:spLocks noChangeArrowheads="1"/>
          </p:cNvSpPr>
          <p:nvPr/>
        </p:nvSpPr>
        <p:spPr bwMode="auto">
          <a:xfrm>
            <a:off x="5121275" y="1905000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8" name="Oval 41"/>
          <p:cNvSpPr>
            <a:spLocks noChangeArrowheads="1"/>
          </p:cNvSpPr>
          <p:nvPr/>
        </p:nvSpPr>
        <p:spPr bwMode="auto">
          <a:xfrm>
            <a:off x="6858000" y="19050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9" name="Oval 42"/>
          <p:cNvSpPr>
            <a:spLocks noChangeArrowheads="1"/>
          </p:cNvSpPr>
          <p:nvPr/>
        </p:nvSpPr>
        <p:spPr bwMode="auto">
          <a:xfrm>
            <a:off x="6553200" y="19050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20" name="Oval 43"/>
          <p:cNvSpPr>
            <a:spLocks noChangeArrowheads="1"/>
          </p:cNvSpPr>
          <p:nvPr/>
        </p:nvSpPr>
        <p:spPr bwMode="auto">
          <a:xfrm>
            <a:off x="7162800" y="19050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21" name="Line 63"/>
          <p:cNvSpPr>
            <a:spLocks noChangeShapeType="1"/>
          </p:cNvSpPr>
          <p:nvPr/>
        </p:nvSpPr>
        <p:spPr bwMode="auto">
          <a:xfrm>
            <a:off x="3352800" y="1447800"/>
            <a:ext cx="0" cy="685800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 dirty="0"/>
          </a:p>
        </p:txBody>
      </p:sp>
      <p:sp>
        <p:nvSpPr>
          <p:cNvPr id="22" name="Line 64"/>
          <p:cNvSpPr>
            <a:spLocks noChangeShapeType="1"/>
          </p:cNvSpPr>
          <p:nvPr/>
        </p:nvSpPr>
        <p:spPr bwMode="auto">
          <a:xfrm>
            <a:off x="5715000" y="1447800"/>
            <a:ext cx="0" cy="685800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 dirty="0"/>
          </a:p>
        </p:txBody>
      </p:sp>
      <p:sp>
        <p:nvSpPr>
          <p:cNvPr id="23" name="Text Box 65"/>
          <p:cNvSpPr txBox="1">
            <a:spLocks noChangeArrowheads="1"/>
          </p:cNvSpPr>
          <p:nvPr/>
        </p:nvSpPr>
        <p:spPr bwMode="auto">
          <a:xfrm>
            <a:off x="8429652" y="2000240"/>
            <a:ext cx="357190" cy="4247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spcBef>
                <a:spcPct val="50000"/>
              </a:spcBef>
            </a:pPr>
            <a:r>
              <a:rPr lang="en-GB" sz="2400" b="0" i="1" dirty="0" smtClean="0">
                <a:solidFill>
                  <a:schemeClr val="bg1"/>
                </a:solidFill>
                <a:sym typeface="Symbol" pitchFamily="18" charset="2"/>
              </a:rPr>
              <a:t>x</a:t>
            </a:r>
            <a:endParaRPr lang="en-GB" sz="2400" b="0" baseline="30000" dirty="0">
              <a:solidFill>
                <a:schemeClr val="bg1"/>
              </a:solidFill>
              <a:sym typeface="Symbol" pitchFamily="18" charset="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Increasing Dimensionality Non-linearly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  <a:sym typeface="Symbol"/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  <a:sym typeface="Symbol"/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  <a:sym typeface="Symbol"/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  <a:sym typeface="Symbol"/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  <a:sym typeface="Symbol"/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  <a:sym typeface="Symbol"/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  <a:sym typeface="Symbol"/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  <a:sym typeface="Symbol"/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  <a:sym typeface="Symbol"/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  <a:sym typeface="Symbol"/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 The dataset is now linearly separable in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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space</a:t>
            </a:r>
            <a:endParaRPr lang="en-US" sz="3200" dirty="0" smtClean="0">
              <a:solidFill>
                <a:schemeClr val="bg1"/>
              </a:solidFill>
            </a:endParaRP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</a:endParaRPr>
          </a:p>
        </p:txBody>
      </p:sp>
      <p:sp>
        <p:nvSpPr>
          <p:cNvPr id="7" name="Oval 17"/>
          <p:cNvSpPr>
            <a:spLocks noChangeArrowheads="1"/>
          </p:cNvSpPr>
          <p:nvPr/>
        </p:nvSpPr>
        <p:spPr bwMode="auto">
          <a:xfrm>
            <a:off x="2225675" y="19050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8" name="Oval 18"/>
          <p:cNvSpPr>
            <a:spLocks noChangeArrowheads="1"/>
          </p:cNvSpPr>
          <p:nvPr/>
        </p:nvSpPr>
        <p:spPr bwMode="auto">
          <a:xfrm>
            <a:off x="6273800" y="19050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9" name="Oval 19"/>
          <p:cNvSpPr>
            <a:spLocks noChangeArrowheads="1"/>
          </p:cNvSpPr>
          <p:nvPr/>
        </p:nvSpPr>
        <p:spPr bwMode="auto">
          <a:xfrm>
            <a:off x="4267200" y="1905000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0" name="Oval 26"/>
          <p:cNvSpPr>
            <a:spLocks noChangeArrowheads="1"/>
          </p:cNvSpPr>
          <p:nvPr/>
        </p:nvSpPr>
        <p:spPr bwMode="auto">
          <a:xfrm>
            <a:off x="1920875" y="19050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1" name="Oval 28"/>
          <p:cNvSpPr>
            <a:spLocks noChangeArrowheads="1"/>
          </p:cNvSpPr>
          <p:nvPr/>
        </p:nvSpPr>
        <p:spPr bwMode="auto">
          <a:xfrm>
            <a:off x="2530475" y="19050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2" name="Oval 30"/>
          <p:cNvSpPr>
            <a:spLocks noChangeArrowheads="1"/>
          </p:cNvSpPr>
          <p:nvPr/>
        </p:nvSpPr>
        <p:spPr bwMode="auto">
          <a:xfrm>
            <a:off x="2743200" y="19050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3" name="Oval 34"/>
          <p:cNvSpPr>
            <a:spLocks noChangeArrowheads="1"/>
          </p:cNvSpPr>
          <p:nvPr/>
        </p:nvSpPr>
        <p:spPr bwMode="auto">
          <a:xfrm>
            <a:off x="4038600" y="1905000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4" name="Oval 35"/>
          <p:cNvSpPr>
            <a:spLocks noChangeArrowheads="1"/>
          </p:cNvSpPr>
          <p:nvPr/>
        </p:nvSpPr>
        <p:spPr bwMode="auto">
          <a:xfrm>
            <a:off x="4724400" y="1905000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5" name="Line 38"/>
          <p:cNvSpPr>
            <a:spLocks noChangeShapeType="1"/>
          </p:cNvSpPr>
          <p:nvPr/>
        </p:nvSpPr>
        <p:spPr bwMode="auto">
          <a:xfrm rot="5400000">
            <a:off x="4572000" y="-1981200"/>
            <a:ext cx="0" cy="7924800"/>
          </a:xfrm>
          <a:prstGeom prst="line">
            <a:avLst/>
          </a:prstGeom>
          <a:noFill/>
          <a:ln w="9525">
            <a:solidFill>
              <a:schemeClr val="bg1"/>
            </a:solidFill>
            <a:prstDash val="dash"/>
            <a:round/>
            <a:headEnd type="triangle" w="med" len="med"/>
            <a:tailEnd type="triangle" w="med" len="med"/>
          </a:ln>
        </p:spPr>
        <p:txBody>
          <a:bodyPr/>
          <a:lstStyle/>
          <a:p>
            <a:endParaRPr lang="en-US" dirty="0"/>
          </a:p>
        </p:txBody>
      </p:sp>
      <p:sp>
        <p:nvSpPr>
          <p:cNvPr id="16" name="Oval 39"/>
          <p:cNvSpPr>
            <a:spLocks noChangeArrowheads="1"/>
          </p:cNvSpPr>
          <p:nvPr/>
        </p:nvSpPr>
        <p:spPr bwMode="auto">
          <a:xfrm>
            <a:off x="3810000" y="1905000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7" name="Oval 40"/>
          <p:cNvSpPr>
            <a:spLocks noChangeArrowheads="1"/>
          </p:cNvSpPr>
          <p:nvPr/>
        </p:nvSpPr>
        <p:spPr bwMode="auto">
          <a:xfrm>
            <a:off x="5121275" y="1905000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8" name="Oval 41"/>
          <p:cNvSpPr>
            <a:spLocks noChangeArrowheads="1"/>
          </p:cNvSpPr>
          <p:nvPr/>
        </p:nvSpPr>
        <p:spPr bwMode="auto">
          <a:xfrm>
            <a:off x="6858000" y="19050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9" name="Oval 42"/>
          <p:cNvSpPr>
            <a:spLocks noChangeArrowheads="1"/>
          </p:cNvSpPr>
          <p:nvPr/>
        </p:nvSpPr>
        <p:spPr bwMode="auto">
          <a:xfrm>
            <a:off x="6553200" y="19050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20" name="Oval 43"/>
          <p:cNvSpPr>
            <a:spLocks noChangeArrowheads="1"/>
          </p:cNvSpPr>
          <p:nvPr/>
        </p:nvSpPr>
        <p:spPr bwMode="auto">
          <a:xfrm>
            <a:off x="7162800" y="19050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21" name="Line 63"/>
          <p:cNvSpPr>
            <a:spLocks noChangeShapeType="1"/>
          </p:cNvSpPr>
          <p:nvPr/>
        </p:nvSpPr>
        <p:spPr bwMode="auto">
          <a:xfrm>
            <a:off x="3352800" y="1447800"/>
            <a:ext cx="0" cy="685800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 dirty="0"/>
          </a:p>
        </p:txBody>
      </p:sp>
      <p:sp>
        <p:nvSpPr>
          <p:cNvPr id="22" name="Line 64"/>
          <p:cNvSpPr>
            <a:spLocks noChangeShapeType="1"/>
          </p:cNvSpPr>
          <p:nvPr/>
        </p:nvSpPr>
        <p:spPr bwMode="auto">
          <a:xfrm>
            <a:off x="5715000" y="1447800"/>
            <a:ext cx="0" cy="685800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 dirty="0"/>
          </a:p>
        </p:txBody>
      </p:sp>
      <p:sp>
        <p:nvSpPr>
          <p:cNvPr id="23" name="Oval 44"/>
          <p:cNvSpPr>
            <a:spLocks noChangeArrowheads="1"/>
          </p:cNvSpPr>
          <p:nvPr/>
        </p:nvSpPr>
        <p:spPr bwMode="auto">
          <a:xfrm>
            <a:off x="2225675" y="44958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24" name="Oval 45"/>
          <p:cNvSpPr>
            <a:spLocks noChangeArrowheads="1"/>
          </p:cNvSpPr>
          <p:nvPr/>
        </p:nvSpPr>
        <p:spPr bwMode="auto">
          <a:xfrm>
            <a:off x="6273800" y="45720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25" name="Oval 46"/>
          <p:cNvSpPr>
            <a:spLocks noChangeArrowheads="1"/>
          </p:cNvSpPr>
          <p:nvPr/>
        </p:nvSpPr>
        <p:spPr bwMode="auto">
          <a:xfrm>
            <a:off x="4267200" y="5638800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26" name="Oval 47"/>
          <p:cNvSpPr>
            <a:spLocks noChangeArrowheads="1"/>
          </p:cNvSpPr>
          <p:nvPr/>
        </p:nvSpPr>
        <p:spPr bwMode="auto">
          <a:xfrm>
            <a:off x="1920875" y="42672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27" name="Oval 48"/>
          <p:cNvSpPr>
            <a:spLocks noChangeArrowheads="1"/>
          </p:cNvSpPr>
          <p:nvPr/>
        </p:nvSpPr>
        <p:spPr bwMode="auto">
          <a:xfrm>
            <a:off x="2530475" y="46482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28" name="Oval 49"/>
          <p:cNvSpPr>
            <a:spLocks noChangeArrowheads="1"/>
          </p:cNvSpPr>
          <p:nvPr/>
        </p:nvSpPr>
        <p:spPr bwMode="auto">
          <a:xfrm>
            <a:off x="2743200" y="478155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29" name="Oval 50"/>
          <p:cNvSpPr>
            <a:spLocks noChangeArrowheads="1"/>
          </p:cNvSpPr>
          <p:nvPr/>
        </p:nvSpPr>
        <p:spPr bwMode="auto">
          <a:xfrm>
            <a:off x="4038600" y="5562600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30" name="Oval 51"/>
          <p:cNvSpPr>
            <a:spLocks noChangeArrowheads="1"/>
          </p:cNvSpPr>
          <p:nvPr/>
        </p:nvSpPr>
        <p:spPr bwMode="auto">
          <a:xfrm>
            <a:off x="4724400" y="5638800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31" name="Line 52"/>
          <p:cNvSpPr>
            <a:spLocks noChangeShapeType="1"/>
          </p:cNvSpPr>
          <p:nvPr/>
        </p:nvSpPr>
        <p:spPr bwMode="auto">
          <a:xfrm rot="5400000">
            <a:off x="4572000" y="1905000"/>
            <a:ext cx="0" cy="7924800"/>
          </a:xfrm>
          <a:prstGeom prst="line">
            <a:avLst/>
          </a:prstGeom>
          <a:noFill/>
          <a:ln w="9525">
            <a:solidFill>
              <a:schemeClr val="bg1"/>
            </a:solidFill>
            <a:prstDash val="dash"/>
            <a:round/>
            <a:headEnd type="triangle" w="med" len="med"/>
            <a:tailEnd type="triangle" w="med" len="med"/>
          </a:ln>
        </p:spPr>
        <p:txBody>
          <a:bodyPr/>
          <a:lstStyle/>
          <a:p>
            <a:endParaRPr lang="en-US" dirty="0"/>
          </a:p>
        </p:txBody>
      </p:sp>
      <p:sp>
        <p:nvSpPr>
          <p:cNvPr id="32" name="Oval 53"/>
          <p:cNvSpPr>
            <a:spLocks noChangeArrowheads="1"/>
          </p:cNvSpPr>
          <p:nvPr/>
        </p:nvSpPr>
        <p:spPr bwMode="auto">
          <a:xfrm>
            <a:off x="3810000" y="5426075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33" name="Oval 54"/>
          <p:cNvSpPr>
            <a:spLocks noChangeArrowheads="1"/>
          </p:cNvSpPr>
          <p:nvPr/>
        </p:nvSpPr>
        <p:spPr bwMode="auto">
          <a:xfrm>
            <a:off x="5121275" y="5486400"/>
            <a:ext cx="136525" cy="136525"/>
          </a:xfrm>
          <a:prstGeom prst="ellipse">
            <a:avLst/>
          </a:prstGeom>
          <a:solidFill>
            <a:srgbClr val="0000FF"/>
          </a:solidFill>
          <a:ln w="9525">
            <a:solidFill>
              <a:srgbClr val="0000FF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34" name="Oval 55"/>
          <p:cNvSpPr>
            <a:spLocks noChangeArrowheads="1"/>
          </p:cNvSpPr>
          <p:nvPr/>
        </p:nvSpPr>
        <p:spPr bwMode="auto">
          <a:xfrm>
            <a:off x="6858000" y="41910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35" name="Oval 56"/>
          <p:cNvSpPr>
            <a:spLocks noChangeArrowheads="1"/>
          </p:cNvSpPr>
          <p:nvPr/>
        </p:nvSpPr>
        <p:spPr bwMode="auto">
          <a:xfrm>
            <a:off x="6553200" y="44196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36" name="Oval 57"/>
          <p:cNvSpPr>
            <a:spLocks noChangeArrowheads="1"/>
          </p:cNvSpPr>
          <p:nvPr/>
        </p:nvSpPr>
        <p:spPr bwMode="auto">
          <a:xfrm>
            <a:off x="7162800" y="3886200"/>
            <a:ext cx="136525" cy="136525"/>
          </a:xfrm>
          <a:prstGeom prst="ellipse">
            <a:avLst/>
          </a:prstGeom>
          <a:solidFill>
            <a:srgbClr val="FF0000"/>
          </a:solidFill>
          <a:ln w="9525">
            <a:solidFill>
              <a:srgbClr val="FF0000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37" name="Line 60"/>
          <p:cNvSpPr>
            <a:spLocks noChangeShapeType="1"/>
          </p:cNvSpPr>
          <p:nvPr/>
        </p:nvSpPr>
        <p:spPr bwMode="auto">
          <a:xfrm>
            <a:off x="4572000" y="3581400"/>
            <a:ext cx="0" cy="2514600"/>
          </a:xfrm>
          <a:prstGeom prst="line">
            <a:avLst/>
          </a:prstGeom>
          <a:noFill/>
          <a:ln w="9525">
            <a:solidFill>
              <a:schemeClr val="bg1"/>
            </a:solidFill>
            <a:prstDash val="dash"/>
            <a:round/>
            <a:headEnd type="triangle" w="med" len="med"/>
            <a:tailEnd type="triangle" w="med" len="med"/>
          </a:ln>
        </p:spPr>
        <p:txBody>
          <a:bodyPr/>
          <a:lstStyle/>
          <a:p>
            <a:endParaRPr lang="en-US" dirty="0"/>
          </a:p>
        </p:txBody>
      </p:sp>
      <p:sp>
        <p:nvSpPr>
          <p:cNvPr id="38" name="AutoShape 61"/>
          <p:cNvSpPr>
            <a:spLocks noChangeArrowheads="1"/>
          </p:cNvSpPr>
          <p:nvPr/>
        </p:nvSpPr>
        <p:spPr bwMode="auto">
          <a:xfrm>
            <a:off x="4343400" y="2209800"/>
            <a:ext cx="457200" cy="1219200"/>
          </a:xfrm>
          <a:prstGeom prst="downArrow">
            <a:avLst>
              <a:gd name="adj1" fmla="val 50000"/>
              <a:gd name="adj2" fmla="val 66667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vert="eaVert" wrap="none" anchor="ctr"/>
          <a:lstStyle/>
          <a:p>
            <a:endParaRPr lang="en-US" dirty="0"/>
          </a:p>
        </p:txBody>
      </p:sp>
      <p:sp>
        <p:nvSpPr>
          <p:cNvPr id="39" name="Line 62"/>
          <p:cNvSpPr>
            <a:spLocks noChangeShapeType="1"/>
          </p:cNvSpPr>
          <p:nvPr/>
        </p:nvSpPr>
        <p:spPr bwMode="auto">
          <a:xfrm>
            <a:off x="1143000" y="5148263"/>
            <a:ext cx="6858000" cy="0"/>
          </a:xfrm>
          <a:prstGeom prst="line">
            <a:avLst/>
          </a:prstGeom>
          <a:noFill/>
          <a:ln w="25400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en-US" dirty="0"/>
          </a:p>
        </p:txBody>
      </p:sp>
      <p:sp>
        <p:nvSpPr>
          <p:cNvPr id="40" name="Text Box 65"/>
          <p:cNvSpPr txBox="1">
            <a:spLocks noChangeArrowheads="1"/>
          </p:cNvSpPr>
          <p:nvPr/>
        </p:nvSpPr>
        <p:spPr bwMode="auto">
          <a:xfrm>
            <a:off x="1214414" y="2495550"/>
            <a:ext cx="3205186" cy="5355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spcBef>
                <a:spcPct val="50000"/>
              </a:spcBef>
            </a:pPr>
            <a:r>
              <a:rPr lang="en-GB" sz="3200" b="1" dirty="0">
                <a:solidFill>
                  <a:schemeClr val="bg1"/>
                </a:solidFill>
                <a:sym typeface="Symbol" pitchFamily="18" charset="2"/>
              </a:rPr>
              <a:t></a:t>
            </a:r>
            <a:r>
              <a:rPr lang="en-GB" sz="3200" b="0" dirty="0">
                <a:solidFill>
                  <a:schemeClr val="bg1"/>
                </a:solidFill>
                <a:sym typeface="Symbol" pitchFamily="18" charset="2"/>
              </a:rPr>
              <a:t>(</a:t>
            </a:r>
            <a:r>
              <a:rPr lang="en-GB" sz="3200" b="0" i="1" dirty="0">
                <a:solidFill>
                  <a:schemeClr val="bg1"/>
                </a:solidFill>
                <a:sym typeface="Symbol" pitchFamily="18" charset="2"/>
              </a:rPr>
              <a:t>x</a:t>
            </a:r>
            <a:r>
              <a:rPr lang="en-GB" sz="3200" b="0" dirty="0">
                <a:solidFill>
                  <a:schemeClr val="bg1"/>
                </a:solidFill>
                <a:sym typeface="Symbol" pitchFamily="18" charset="2"/>
              </a:rPr>
              <a:t>) = (</a:t>
            </a:r>
            <a:r>
              <a:rPr lang="en-GB" sz="3200" b="0" i="1" dirty="0">
                <a:solidFill>
                  <a:schemeClr val="bg1"/>
                </a:solidFill>
                <a:sym typeface="Symbol" pitchFamily="18" charset="2"/>
              </a:rPr>
              <a:t>x, x</a:t>
            </a:r>
            <a:r>
              <a:rPr lang="en-GB" sz="3200" b="0" baseline="30000" dirty="0">
                <a:solidFill>
                  <a:schemeClr val="bg1"/>
                </a:solidFill>
                <a:sym typeface="Symbol" pitchFamily="18" charset="2"/>
              </a:rPr>
              <a:t>2</a:t>
            </a:r>
            <a:r>
              <a:rPr lang="en-GB" sz="3200" b="0" dirty="0">
                <a:solidFill>
                  <a:schemeClr val="bg1"/>
                </a:solidFill>
                <a:sym typeface="Symbol" pitchFamily="18" charset="2"/>
              </a:rPr>
              <a:t>)</a:t>
            </a:r>
            <a:endParaRPr lang="en-GB" sz="3200" b="0" baseline="30000" dirty="0">
              <a:solidFill>
                <a:schemeClr val="bg1"/>
              </a:solidFill>
              <a:sym typeface="Symbol" pitchFamily="18" charset="2"/>
            </a:endParaRPr>
          </a:p>
        </p:txBody>
      </p:sp>
      <p:sp>
        <p:nvSpPr>
          <p:cNvPr id="41" name="Text Box 65"/>
          <p:cNvSpPr txBox="1">
            <a:spLocks noChangeArrowheads="1"/>
          </p:cNvSpPr>
          <p:nvPr/>
        </p:nvSpPr>
        <p:spPr bwMode="auto">
          <a:xfrm>
            <a:off x="8429652" y="2000240"/>
            <a:ext cx="357190" cy="4247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lnSpc>
                <a:spcPct val="90000"/>
              </a:lnSpc>
              <a:spcBef>
                <a:spcPct val="50000"/>
              </a:spcBef>
            </a:pPr>
            <a:r>
              <a:rPr lang="en-GB" sz="2400" b="0" i="1" dirty="0" smtClean="0">
                <a:solidFill>
                  <a:schemeClr val="bg1"/>
                </a:solidFill>
                <a:sym typeface="Symbol" pitchFamily="18" charset="2"/>
              </a:rPr>
              <a:t>x</a:t>
            </a:r>
            <a:endParaRPr lang="en-GB" sz="2400" b="0" baseline="30000" dirty="0">
              <a:solidFill>
                <a:schemeClr val="bg1"/>
              </a:solidFill>
              <a:sym typeface="Symbol" pitchFamily="18" charset="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The Kernel Trick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 Let the “lifted” training set be { 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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),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y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) } 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 Define the kernel </a:t>
            </a:r>
            <a:r>
              <a:rPr lang="en-US" sz="3200" dirty="0" smtClean="0">
                <a:solidFill>
                  <a:schemeClr val="bg1"/>
                </a:solidFill>
              </a:rPr>
              <a:t>such that </a:t>
            </a:r>
            <a:r>
              <a:rPr lang="en-US" sz="3200" b="1" dirty="0" smtClean="0">
                <a:solidFill>
                  <a:schemeClr val="bg1"/>
                </a:solidFill>
              </a:rPr>
              <a:t>K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ij</a:t>
            </a:r>
            <a:r>
              <a:rPr lang="en-US" sz="3200" dirty="0" smtClean="0">
                <a:solidFill>
                  <a:schemeClr val="bg1"/>
                </a:solidFill>
              </a:rPr>
              <a:t> = </a:t>
            </a:r>
            <a:r>
              <a:rPr lang="en-US" sz="3200" i="1" dirty="0" smtClean="0">
                <a:solidFill>
                  <a:schemeClr val="bg1"/>
                </a:solidFill>
              </a:rPr>
              <a:t>K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,</a:t>
            </a:r>
            <a:r>
              <a:rPr lang="en-US" sz="3200" b="1" dirty="0" smtClean="0">
                <a:solidFill>
                  <a:schemeClr val="bg1"/>
                </a:solidFill>
              </a:rPr>
              <a:t> 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j</a:t>
            </a:r>
            <a:r>
              <a:rPr lang="en-US" sz="3200" dirty="0" smtClean="0">
                <a:solidFill>
                  <a:schemeClr val="bg1"/>
                </a:solidFill>
              </a:rPr>
              <a:t>) =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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)</a:t>
            </a:r>
            <a:r>
              <a:rPr lang="en-US" sz="3200" i="1" baseline="30000" dirty="0" smtClean="0">
                <a:solidFill>
                  <a:schemeClr val="bg1"/>
                </a:solidFill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 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j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)</a:t>
            </a:r>
            <a:endParaRPr lang="en-US" sz="3200" i="1" baseline="-250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defRPr/>
            </a:pPr>
            <a:endParaRPr lang="en-US" sz="3200" dirty="0" smtClean="0">
              <a:solidFill>
                <a:schemeClr val="bg1"/>
              </a:solidFill>
              <a:sym typeface="Symbol"/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 Primal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P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	= Min</a:t>
            </a:r>
            <a:r>
              <a:rPr lang="en-US" sz="3200" b="1" baseline="-25000" dirty="0" smtClean="0">
                <a:solidFill>
                  <a:schemeClr val="bg1"/>
                </a:solidFill>
                <a:sym typeface="Symbol"/>
              </a:rPr>
              <a:t>w</a:t>
            </a:r>
            <a:r>
              <a:rPr lang="en-US" sz="3200" baseline="-25000" dirty="0" smtClean="0">
                <a:solidFill>
                  <a:schemeClr val="bg1"/>
                </a:solidFill>
                <a:sym typeface="Symbol"/>
              </a:rPr>
              <a:t>,</a:t>
            </a:r>
            <a:r>
              <a:rPr lang="en-US" sz="3200" b="1" baseline="-25000" dirty="0" smtClean="0">
                <a:solidFill>
                  <a:schemeClr val="bg1"/>
                </a:solidFill>
                <a:sym typeface="Symbol"/>
              </a:rPr>
              <a:t></a:t>
            </a:r>
            <a:r>
              <a:rPr lang="en-US" sz="3200" baseline="-25000" dirty="0" smtClean="0">
                <a:solidFill>
                  <a:schemeClr val="bg1"/>
                </a:solidFill>
                <a:sym typeface="Symbol"/>
              </a:rPr>
              <a:t>,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b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	</a:t>
            </a:r>
            <a:r>
              <a:rPr lang="en-US" sz="3200" dirty="0" smtClean="0">
                <a:solidFill>
                  <a:schemeClr val="bg1"/>
                </a:solidFill>
              </a:rPr>
              <a:t>½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w</a:t>
            </a:r>
            <a:r>
              <a:rPr lang="en-US" sz="3200" i="1" baseline="30000" dirty="0" smtClean="0">
                <a:solidFill>
                  <a:schemeClr val="bg1"/>
                </a:solidFill>
                <a:sym typeface="Symbol"/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w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+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C</a:t>
            </a:r>
            <a:r>
              <a:rPr lang="en-US" sz="3200" i="1" baseline="30000" dirty="0" smtClean="0">
                <a:solidFill>
                  <a:schemeClr val="bg1"/>
                </a:solidFill>
                <a:sym typeface="Symbol"/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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 </a:t>
            </a: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		   s. t.		</a:t>
            </a:r>
            <a:r>
              <a:rPr lang="en-US" sz="3200" b="1" dirty="0" smtClean="0">
                <a:solidFill>
                  <a:schemeClr val="bg1"/>
                </a:solidFill>
              </a:rPr>
              <a:t>Y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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)</a:t>
            </a:r>
            <a:r>
              <a:rPr lang="en-US" sz="3200" i="1" baseline="30000" dirty="0" smtClean="0">
                <a:solidFill>
                  <a:schemeClr val="bg1"/>
                </a:solidFill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</a:rPr>
              <a:t>w</a:t>
            </a:r>
            <a:r>
              <a:rPr lang="en-US" sz="3200" dirty="0" smtClean="0">
                <a:solidFill>
                  <a:schemeClr val="bg1"/>
                </a:solidFill>
              </a:rPr>
              <a:t> + </a:t>
            </a:r>
            <a:r>
              <a:rPr lang="en-US" sz="3200" i="1" dirty="0" smtClean="0">
                <a:solidFill>
                  <a:schemeClr val="bg1"/>
                </a:solidFill>
              </a:rPr>
              <a:t>b</a:t>
            </a:r>
            <a:r>
              <a:rPr lang="en-US" sz="3200" b="1" dirty="0" smtClean="0">
                <a:solidFill>
                  <a:schemeClr val="bg1"/>
                </a:solidFill>
              </a:rPr>
              <a:t>1</a:t>
            </a:r>
            <a:r>
              <a:rPr lang="en-US" sz="3200" dirty="0" smtClean="0">
                <a:solidFill>
                  <a:schemeClr val="bg1"/>
                </a:solidFill>
              </a:rPr>
              <a:t>)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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b="1" dirty="0" smtClean="0">
                <a:solidFill>
                  <a:schemeClr val="bg1"/>
                </a:solidFill>
              </a:rPr>
              <a:t>1</a:t>
            </a:r>
            <a:r>
              <a:rPr lang="en-US" sz="3200" dirty="0" smtClean="0">
                <a:solidFill>
                  <a:schemeClr val="bg1"/>
                </a:solidFill>
              </a:rPr>
              <a:t> –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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</a:p>
          <a:p>
            <a:pPr>
              <a:spcBef>
                <a:spcPct val="0"/>
              </a:spcBef>
              <a:defRPr/>
            </a:pP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				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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b="1" dirty="0" smtClean="0">
                <a:solidFill>
                  <a:schemeClr val="bg1"/>
                </a:solidFill>
              </a:rPr>
              <a:t>0</a:t>
            </a:r>
          </a:p>
          <a:p>
            <a:pPr>
              <a:spcBef>
                <a:spcPct val="0"/>
              </a:spcBef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Dual </a:t>
            </a:r>
            <a:r>
              <a:rPr lang="en-US" sz="3200" i="1" dirty="0" smtClean="0">
                <a:solidFill>
                  <a:schemeClr val="bg1"/>
                </a:solidFill>
              </a:rPr>
              <a:t>D</a:t>
            </a:r>
            <a:r>
              <a:rPr lang="en-US" sz="3200" dirty="0" smtClean="0">
                <a:solidFill>
                  <a:schemeClr val="bg1"/>
                </a:solidFill>
              </a:rPr>
              <a:t>	=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Max</a:t>
            </a:r>
            <a:r>
              <a:rPr lang="en-US" sz="3200" b="1" baseline="-25000" dirty="0" smtClean="0">
                <a:solidFill>
                  <a:schemeClr val="bg1"/>
                </a:solidFill>
                <a:sym typeface="Symbol"/>
              </a:rPr>
              <a:t>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	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1</a:t>
            </a:r>
            <a:r>
              <a:rPr lang="en-US" sz="3200" i="1" baseline="30000" dirty="0" smtClean="0">
                <a:solidFill>
                  <a:schemeClr val="bg1"/>
                </a:solidFill>
                <a:sym typeface="Symbol"/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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– </a:t>
            </a:r>
            <a:r>
              <a:rPr lang="en-US" sz="3200" dirty="0" smtClean="0">
                <a:solidFill>
                  <a:schemeClr val="bg1"/>
                </a:solidFill>
              </a:rPr>
              <a:t>½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</a:t>
            </a:r>
            <a:r>
              <a:rPr lang="en-US" sz="3200" i="1" baseline="30000" dirty="0" smtClean="0">
                <a:solidFill>
                  <a:schemeClr val="bg1"/>
                </a:solidFill>
                <a:sym typeface="Symbol"/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YKY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 </a:t>
            </a: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		   s. t.		</a:t>
            </a:r>
            <a:r>
              <a:rPr lang="en-US" sz="3200" b="1" dirty="0" smtClean="0">
                <a:solidFill>
                  <a:schemeClr val="bg1"/>
                </a:solidFill>
              </a:rPr>
              <a:t>1</a:t>
            </a:r>
            <a:r>
              <a:rPr lang="en-US" sz="3200" i="1" baseline="30000" dirty="0" smtClean="0">
                <a:solidFill>
                  <a:schemeClr val="bg1"/>
                </a:solidFill>
                <a:sym typeface="Symbol"/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</a:rPr>
              <a:t>Y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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= 0 </a:t>
            </a:r>
          </a:p>
          <a:p>
            <a:pPr>
              <a:spcBef>
                <a:spcPct val="0"/>
              </a:spcBef>
              <a:defRPr/>
            </a:pP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				0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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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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C</a:t>
            </a:r>
            <a:endParaRPr lang="en-US" sz="3200" b="1" dirty="0" smtClean="0">
              <a:solidFill>
                <a:schemeClr val="bg1"/>
              </a:solidFill>
            </a:endParaRPr>
          </a:p>
          <a:p>
            <a:pPr>
              <a:lnSpc>
                <a:spcPts val="2800"/>
              </a:lnSpc>
              <a:spcBef>
                <a:spcPct val="0"/>
              </a:spcBef>
              <a:defRPr/>
            </a:pPr>
            <a:endParaRPr lang="en-US" sz="3200" dirty="0" smtClean="0">
              <a:solidFill>
                <a:schemeClr val="bg1"/>
              </a:solidFill>
            </a:endParaRPr>
          </a:p>
          <a:p>
            <a:pPr>
              <a:lnSpc>
                <a:spcPts val="2800"/>
              </a:lnSpc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Classifier: </a:t>
            </a:r>
            <a:r>
              <a:rPr lang="en-US" sz="3200" i="1" dirty="0" smtClean="0">
                <a:solidFill>
                  <a:schemeClr val="bg1"/>
                </a:solidFill>
              </a:rPr>
              <a:t>f</a:t>
            </a:r>
            <a:r>
              <a:rPr lang="en-US" sz="3200" dirty="0" smtClean="0">
                <a:solidFill>
                  <a:schemeClr val="bg1"/>
                </a:solidFill>
              </a:rPr>
              <a:t>(x) = sign(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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)</a:t>
            </a:r>
            <a:r>
              <a:rPr lang="en-US" sz="3200" i="1" baseline="30000" dirty="0" smtClean="0">
                <a:solidFill>
                  <a:schemeClr val="bg1"/>
                </a:solidFill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</a:rPr>
              <a:t>w</a:t>
            </a:r>
            <a:r>
              <a:rPr lang="en-US" sz="3200" dirty="0" smtClean="0">
                <a:solidFill>
                  <a:schemeClr val="bg1"/>
                </a:solidFill>
              </a:rPr>
              <a:t> + </a:t>
            </a:r>
            <a:r>
              <a:rPr lang="en-US" sz="3200" i="1" dirty="0" smtClean="0">
                <a:solidFill>
                  <a:schemeClr val="bg1"/>
                </a:solidFill>
              </a:rPr>
              <a:t>b</a:t>
            </a:r>
            <a:r>
              <a:rPr lang="en-US" sz="3200" dirty="0" smtClean="0">
                <a:solidFill>
                  <a:schemeClr val="bg1"/>
                </a:solidFill>
              </a:rPr>
              <a:t>) = sign(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</a:t>
            </a:r>
            <a:r>
              <a:rPr lang="en-US" sz="3200" i="1" baseline="30000" dirty="0" smtClean="0">
                <a:solidFill>
                  <a:schemeClr val="bg1"/>
                </a:solidFill>
                <a:sym typeface="Symbol"/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YK(:,x)</a:t>
            </a:r>
            <a:r>
              <a:rPr lang="en-US" sz="3200" dirty="0" smtClean="0">
                <a:solidFill>
                  <a:schemeClr val="bg1"/>
                </a:solidFill>
              </a:rPr>
              <a:t> + </a:t>
            </a:r>
            <a:r>
              <a:rPr lang="en-US" sz="3200" i="1" dirty="0" smtClean="0">
                <a:solidFill>
                  <a:schemeClr val="bg1"/>
                </a:solidFill>
              </a:rPr>
              <a:t>b</a:t>
            </a:r>
            <a:r>
              <a:rPr lang="en-US" sz="3200" dirty="0" smtClean="0">
                <a:solidFill>
                  <a:schemeClr val="bg1"/>
                </a:solidFill>
              </a:rPr>
              <a:t>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The Kernel Trick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 Let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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) = </a:t>
            </a:r>
            <a:r>
              <a:rPr lang="en-US" sz="2000" dirty="0" smtClean="0">
                <a:solidFill>
                  <a:schemeClr val="bg1"/>
                </a:solidFill>
                <a:sym typeface="Symbol"/>
              </a:rPr>
              <a:t>[1, 2</a:t>
            </a:r>
            <a:r>
              <a:rPr lang="en-US" sz="2000" i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2000" baseline="-25000" dirty="0" smtClean="0">
                <a:solidFill>
                  <a:schemeClr val="bg1"/>
                </a:solidFill>
                <a:sym typeface="Symbol"/>
              </a:rPr>
              <a:t>1</a:t>
            </a:r>
            <a:r>
              <a:rPr lang="en-US" sz="2000" dirty="0" smtClean="0">
                <a:solidFill>
                  <a:schemeClr val="bg1"/>
                </a:solidFill>
                <a:sym typeface="Symbol"/>
              </a:rPr>
              <a:t>, … , 2</a:t>
            </a:r>
            <a:r>
              <a:rPr lang="en-US" sz="2000" i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2000" i="1" baseline="-25000" dirty="0" smtClean="0">
                <a:solidFill>
                  <a:schemeClr val="bg1"/>
                </a:solidFill>
                <a:sym typeface="Symbol"/>
              </a:rPr>
              <a:t>D</a:t>
            </a:r>
            <a:r>
              <a:rPr lang="en-US" sz="2000" dirty="0" smtClean="0">
                <a:solidFill>
                  <a:schemeClr val="bg1"/>
                </a:solidFill>
                <a:sym typeface="Symbol"/>
              </a:rPr>
              <a:t> , </a:t>
            </a:r>
            <a:r>
              <a:rPr lang="en-US" sz="2000" i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2000" baseline="-25000" dirty="0" smtClean="0">
                <a:solidFill>
                  <a:schemeClr val="bg1"/>
                </a:solidFill>
                <a:sym typeface="Symbol"/>
              </a:rPr>
              <a:t>1</a:t>
            </a:r>
            <a:r>
              <a:rPr lang="en-US" sz="2000" baseline="30000" dirty="0" smtClean="0">
                <a:solidFill>
                  <a:schemeClr val="bg1"/>
                </a:solidFill>
                <a:sym typeface="Symbol"/>
              </a:rPr>
              <a:t>2</a:t>
            </a:r>
            <a:r>
              <a:rPr lang="en-US" sz="2000" dirty="0" smtClean="0">
                <a:solidFill>
                  <a:schemeClr val="bg1"/>
                </a:solidFill>
                <a:sym typeface="Symbol"/>
              </a:rPr>
              <a:t>, … , </a:t>
            </a:r>
            <a:r>
              <a:rPr lang="en-US" sz="2000" i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2000" i="1" baseline="-25000" dirty="0" smtClean="0">
                <a:solidFill>
                  <a:schemeClr val="bg1"/>
                </a:solidFill>
                <a:sym typeface="Symbol"/>
              </a:rPr>
              <a:t>D</a:t>
            </a:r>
            <a:r>
              <a:rPr lang="en-US" sz="2000" baseline="30000" dirty="0" smtClean="0">
                <a:solidFill>
                  <a:schemeClr val="bg1"/>
                </a:solidFill>
                <a:sym typeface="Symbol"/>
              </a:rPr>
              <a:t>2</a:t>
            </a:r>
            <a:r>
              <a:rPr lang="en-US" sz="2000" dirty="0" smtClean="0">
                <a:solidFill>
                  <a:schemeClr val="bg1"/>
                </a:solidFill>
                <a:sym typeface="Symbol"/>
              </a:rPr>
              <a:t>, 2</a:t>
            </a:r>
            <a:r>
              <a:rPr lang="en-US" sz="2000" i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2000" baseline="-25000" dirty="0" smtClean="0">
                <a:solidFill>
                  <a:schemeClr val="bg1"/>
                </a:solidFill>
                <a:sym typeface="Symbol"/>
              </a:rPr>
              <a:t>1</a:t>
            </a:r>
            <a:r>
              <a:rPr lang="en-US" sz="2000" i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2000" baseline="-25000" dirty="0" smtClean="0">
                <a:solidFill>
                  <a:schemeClr val="bg1"/>
                </a:solidFill>
                <a:sym typeface="Symbol"/>
              </a:rPr>
              <a:t>2</a:t>
            </a:r>
            <a:r>
              <a:rPr lang="en-US" sz="2000" dirty="0" smtClean="0">
                <a:solidFill>
                  <a:schemeClr val="bg1"/>
                </a:solidFill>
                <a:sym typeface="Symbol"/>
              </a:rPr>
              <a:t>, …, 2</a:t>
            </a:r>
            <a:r>
              <a:rPr lang="en-US" sz="2000" i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2000" baseline="-25000" dirty="0" smtClean="0">
                <a:solidFill>
                  <a:schemeClr val="bg1"/>
                </a:solidFill>
                <a:sym typeface="Symbol"/>
              </a:rPr>
              <a:t>1</a:t>
            </a:r>
            <a:r>
              <a:rPr lang="en-US" sz="2000" i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2000" i="1" baseline="-25000" dirty="0" smtClean="0">
                <a:solidFill>
                  <a:schemeClr val="bg1"/>
                </a:solidFill>
                <a:sym typeface="Symbol"/>
              </a:rPr>
              <a:t>D</a:t>
            </a:r>
            <a:r>
              <a:rPr lang="en-US" sz="2000" dirty="0" smtClean="0">
                <a:solidFill>
                  <a:schemeClr val="bg1"/>
                </a:solidFill>
                <a:sym typeface="Symbol"/>
              </a:rPr>
              <a:t>, …, 2</a:t>
            </a:r>
            <a:r>
              <a:rPr lang="en-US" sz="2000" i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2000" i="1" baseline="-25000" dirty="0" smtClean="0">
                <a:solidFill>
                  <a:schemeClr val="bg1"/>
                </a:solidFill>
                <a:sym typeface="Symbol"/>
              </a:rPr>
              <a:t>D</a:t>
            </a:r>
            <a:r>
              <a:rPr lang="en-US" sz="2000" baseline="-25000" dirty="0" smtClean="0">
                <a:solidFill>
                  <a:schemeClr val="bg1"/>
                </a:solidFill>
                <a:sym typeface="Symbol"/>
              </a:rPr>
              <a:t>-1</a:t>
            </a:r>
            <a:r>
              <a:rPr lang="en-US" sz="2000" i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2000" i="1" baseline="-25000" dirty="0" smtClean="0">
                <a:solidFill>
                  <a:schemeClr val="bg1"/>
                </a:solidFill>
                <a:sym typeface="Symbol"/>
              </a:rPr>
              <a:t>D</a:t>
            </a:r>
            <a:r>
              <a:rPr lang="en-US" sz="2000" dirty="0" smtClean="0">
                <a:solidFill>
                  <a:schemeClr val="bg1"/>
                </a:solidFill>
                <a:sym typeface="Symbol"/>
              </a:rPr>
              <a:t>]</a:t>
            </a:r>
            <a:r>
              <a:rPr lang="en-US" sz="2000" baseline="30000" dirty="0" smtClean="0">
                <a:solidFill>
                  <a:schemeClr val="bg1"/>
                </a:solidFill>
                <a:sym typeface="Symbol"/>
              </a:rPr>
              <a:t>t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 Define </a:t>
            </a:r>
            <a:r>
              <a:rPr lang="en-US" sz="3200" i="1" dirty="0" smtClean="0">
                <a:solidFill>
                  <a:schemeClr val="bg1"/>
                </a:solidFill>
              </a:rPr>
              <a:t>K</a:t>
            </a:r>
            <a:r>
              <a:rPr lang="en-US" sz="3200" dirty="0" smtClean="0">
                <a:solidFill>
                  <a:schemeClr val="bg1"/>
                </a:solidFill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</a:rPr>
              <a:t>,</a:t>
            </a:r>
            <a:r>
              <a:rPr lang="en-US" sz="3200" b="1" dirty="0" smtClean="0">
                <a:solidFill>
                  <a:schemeClr val="bg1"/>
                </a:solidFill>
              </a:rPr>
              <a:t> 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j</a:t>
            </a:r>
            <a:r>
              <a:rPr lang="en-US" sz="3200" dirty="0" smtClean="0">
                <a:solidFill>
                  <a:schemeClr val="bg1"/>
                </a:solidFill>
              </a:rPr>
              <a:t>) =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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)</a:t>
            </a:r>
            <a:r>
              <a:rPr lang="en-US" sz="3200" i="1" baseline="30000" dirty="0" smtClean="0">
                <a:solidFill>
                  <a:schemeClr val="bg1"/>
                </a:solidFill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 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j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) = (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</a:t>
            </a:r>
            <a:r>
              <a:rPr lang="en-US" sz="3200" i="1" baseline="30000" dirty="0" smtClean="0">
                <a:solidFill>
                  <a:schemeClr val="bg1"/>
                </a:solidFill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j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+ 1)</a:t>
            </a:r>
            <a:r>
              <a:rPr lang="en-US" sz="3200" baseline="30000" dirty="0" smtClean="0">
                <a:solidFill>
                  <a:schemeClr val="bg1"/>
                </a:solidFill>
                <a:sym typeface="Symbol"/>
              </a:rPr>
              <a:t>2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 Primal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 Number of variables =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D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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+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N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+ 1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 Number of constraints = 2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N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Number of flops for calculating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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</a:rPr>
              <a:t>x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)</a:t>
            </a:r>
            <a:r>
              <a:rPr lang="en-US" sz="3200" i="1" baseline="30000" dirty="0" smtClean="0">
                <a:solidFill>
                  <a:schemeClr val="bg1"/>
                </a:solidFill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</a:rPr>
              <a:t>w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=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O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D</a:t>
            </a:r>
            <a:r>
              <a:rPr lang="en-US" sz="3200" baseline="30000" dirty="0" smtClean="0">
                <a:solidFill>
                  <a:schemeClr val="bg1"/>
                </a:solidFill>
                <a:sym typeface="Symbol"/>
              </a:rPr>
              <a:t>2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)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 Number of flops for deg 20 polynomial =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O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D</a:t>
            </a:r>
            <a:r>
              <a:rPr lang="en-US" sz="3200" baseline="30000" dirty="0" smtClean="0">
                <a:solidFill>
                  <a:schemeClr val="bg1"/>
                </a:solidFill>
                <a:sym typeface="Symbol"/>
              </a:rPr>
              <a:t>20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)</a:t>
            </a: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</a:rPr>
              <a:t> Dual</a:t>
            </a:r>
            <a:endParaRPr lang="en-US" sz="3200" dirty="0" smtClean="0">
              <a:solidFill>
                <a:schemeClr val="bg1"/>
              </a:solidFill>
              <a:sym typeface="Symbol"/>
            </a:endParaRP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 Number of variables =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N</a:t>
            </a:r>
            <a:endParaRPr lang="en-US" sz="3200" dirty="0" smtClean="0">
              <a:solidFill>
                <a:schemeClr val="bg1"/>
              </a:solidFill>
              <a:sym typeface="Symbol"/>
            </a:endParaRP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 Number of constraints = 2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N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+ 1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Number of flops for calculating </a:t>
            </a:r>
            <a:r>
              <a:rPr lang="en-US" sz="3200" b="1" dirty="0" smtClean="0">
                <a:solidFill>
                  <a:schemeClr val="bg1"/>
                </a:solidFill>
              </a:rPr>
              <a:t>K</a:t>
            </a:r>
            <a:r>
              <a:rPr lang="en-US" sz="3200" i="1" baseline="-25000" dirty="0" smtClean="0">
                <a:solidFill>
                  <a:schemeClr val="bg1"/>
                </a:solidFill>
              </a:rPr>
              <a:t>ij</a:t>
            </a:r>
            <a:r>
              <a:rPr lang="en-US" sz="3200" dirty="0" smtClean="0">
                <a:solidFill>
                  <a:schemeClr val="bg1"/>
                </a:solidFill>
              </a:rPr>
              <a:t> 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=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O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D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)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 Number of flops for deg 20 polynomial =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O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D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)</a:t>
            </a:r>
            <a:endParaRPr lang="en-US" sz="3200" dirty="0" smtClean="0">
              <a:solidFill>
                <a:schemeClr val="bg1"/>
              </a:solidFill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Some Popular Kernels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 Linear :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K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,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j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) =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i="1" baseline="30000" dirty="0" smtClean="0">
                <a:solidFill>
                  <a:schemeClr val="bg1"/>
                </a:solidFill>
                <a:sym typeface="Symbol"/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</a:t>
            </a:r>
            <a:r>
              <a:rPr lang="en-US" sz="3200" baseline="30000" dirty="0" smtClean="0">
                <a:solidFill>
                  <a:schemeClr val="bg1"/>
                </a:solidFill>
                <a:sym typeface="Symbol"/>
              </a:rPr>
              <a:t>-1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j</a:t>
            </a:r>
            <a:endParaRPr lang="en-US" sz="3200" dirty="0" smtClean="0">
              <a:solidFill>
                <a:schemeClr val="bg1"/>
              </a:solidFill>
              <a:sym typeface="Symbol"/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  <a:sym typeface="Symbol"/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 Polynomial :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K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,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j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) = 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i="1" baseline="30000" dirty="0" smtClean="0">
                <a:solidFill>
                  <a:schemeClr val="bg1"/>
                </a:solidFill>
                <a:sym typeface="Symbol"/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</a:t>
            </a:r>
            <a:r>
              <a:rPr lang="en-US" sz="3200" baseline="30000" dirty="0" smtClean="0">
                <a:solidFill>
                  <a:schemeClr val="bg1"/>
                </a:solidFill>
                <a:sym typeface="Symbol"/>
              </a:rPr>
              <a:t>-1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j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+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c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)</a:t>
            </a:r>
            <a:r>
              <a:rPr lang="en-US" sz="3200" i="1" baseline="30000" dirty="0" smtClean="0">
                <a:solidFill>
                  <a:schemeClr val="bg1"/>
                </a:solidFill>
                <a:sym typeface="Symbol"/>
              </a:rPr>
              <a:t>d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  <a:sym typeface="Symbol"/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 Gaussian (RBF) :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K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,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j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) = exp( –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k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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k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ik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 – x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jk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)</a:t>
            </a:r>
            <a:r>
              <a:rPr lang="en-US" sz="3200" baseline="30000" dirty="0" smtClean="0">
                <a:solidFill>
                  <a:schemeClr val="bg1"/>
                </a:solidFill>
                <a:sym typeface="Symbol"/>
              </a:rPr>
              <a:t>2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)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  <a:sym typeface="Symbol"/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 Chi-Squared :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K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,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j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) = exp( –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</a:t>
            </a:r>
            <a:r>
              <a:rPr lang="en-US" sz="3200" baseline="30000" dirty="0" smtClean="0">
                <a:solidFill>
                  <a:schemeClr val="bg1"/>
                </a:solidFill>
                <a:sym typeface="Symbol"/>
              </a:rPr>
              <a:t>2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, 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j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) )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  <a:sym typeface="Symbol"/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 Sigmoid  :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K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,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j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) = tanh(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i="1" baseline="30000" dirty="0" smtClean="0">
                <a:solidFill>
                  <a:schemeClr val="bg1"/>
                </a:solidFill>
                <a:sym typeface="Symbol"/>
              </a:rPr>
              <a:t>t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j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–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c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)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  <a:sym typeface="Symbol"/>
            </a:endParaRPr>
          </a:p>
          <a:p>
            <a:pPr>
              <a:spcBef>
                <a:spcPct val="0"/>
              </a:spcBef>
              <a:defRPr/>
            </a:pPr>
            <a:endParaRPr lang="en-US" sz="2000" b="1" dirty="0" smtClean="0">
              <a:solidFill>
                <a:schemeClr val="bg1"/>
              </a:solidFill>
              <a:sym typeface="Symbol"/>
            </a:endParaRPr>
          </a:p>
          <a:p>
            <a:pPr>
              <a:spcBef>
                <a:spcPct val="0"/>
              </a:spcBef>
              <a:defRPr/>
            </a:pPr>
            <a:r>
              <a:rPr lang="en-US" sz="2000" b="1" dirty="0" smtClean="0">
                <a:solidFill>
                  <a:schemeClr val="bg1"/>
                </a:solidFill>
                <a:sym typeface="Symbol"/>
              </a:rPr>
              <a:t></a:t>
            </a:r>
            <a:r>
              <a:rPr lang="en-US" sz="2000" dirty="0" smtClean="0">
                <a:solidFill>
                  <a:schemeClr val="bg1"/>
                </a:solidFill>
                <a:sym typeface="Symbol"/>
              </a:rPr>
              <a:t> should be positive definite, </a:t>
            </a:r>
            <a:r>
              <a:rPr lang="en-US" sz="2000" i="1" dirty="0" smtClean="0">
                <a:solidFill>
                  <a:schemeClr val="bg1"/>
                </a:solidFill>
                <a:sym typeface="Symbol"/>
              </a:rPr>
              <a:t>c</a:t>
            </a:r>
            <a:r>
              <a:rPr lang="en-US" sz="2000" dirty="0" smtClean="0">
                <a:solidFill>
                  <a:schemeClr val="bg1"/>
                </a:solidFill>
                <a:sym typeface="Symbol"/>
              </a:rPr>
              <a:t>  0, </a:t>
            </a:r>
            <a:r>
              <a:rPr lang="en-US" sz="2000" i="1" dirty="0" smtClean="0">
                <a:solidFill>
                  <a:schemeClr val="bg1"/>
                </a:solidFill>
                <a:sym typeface="Symbol"/>
              </a:rPr>
              <a:t></a:t>
            </a:r>
            <a:r>
              <a:rPr lang="en-US" sz="2000" dirty="0" smtClean="0">
                <a:solidFill>
                  <a:schemeClr val="bg1"/>
                </a:solidFill>
                <a:sym typeface="Symbol"/>
              </a:rPr>
              <a:t>  0 and </a:t>
            </a:r>
            <a:r>
              <a:rPr lang="en-US" sz="2000" i="1" dirty="0" smtClean="0">
                <a:solidFill>
                  <a:schemeClr val="bg1"/>
                </a:solidFill>
                <a:sym typeface="Symbol"/>
              </a:rPr>
              <a:t>d</a:t>
            </a:r>
            <a:r>
              <a:rPr lang="en-US" sz="2000" dirty="0" smtClean="0">
                <a:solidFill>
                  <a:schemeClr val="bg1"/>
                </a:solidFill>
                <a:sym typeface="Symbol"/>
              </a:rPr>
              <a:t> should be a natural number</a:t>
            </a:r>
            <a:endParaRPr lang="en-US" sz="2000" dirty="0" smtClean="0">
              <a:solidFill>
                <a:schemeClr val="bg1"/>
              </a:solidFill>
            </a:endParaRPr>
          </a:p>
        </p:txBody>
      </p:sp>
      <p:pic>
        <p:nvPicPr>
          <p:cNvPr id="5" name="Picture 10" descr="xicon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60097" y="5107370"/>
            <a:ext cx="346275" cy="3564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Valid Kernels – Mercer’s Theorem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 Let Z be a compact subset of </a:t>
            </a:r>
            <a:r>
              <a:rPr lang="en-US" sz="3200" i="1" baseline="30000" dirty="0" smtClean="0">
                <a:solidFill>
                  <a:schemeClr val="bg1"/>
                </a:solidFill>
                <a:sym typeface="Symbol"/>
              </a:rPr>
              <a:t>D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and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K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a continuous symmetric function. Then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K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is a kernel if</a:t>
            </a:r>
          </a:p>
          <a:p>
            <a:pPr>
              <a:spcBef>
                <a:spcPct val="0"/>
              </a:spcBef>
              <a:defRPr/>
            </a:pPr>
            <a:endParaRPr lang="en-US" sz="3200" dirty="0" smtClean="0">
              <a:solidFill>
                <a:schemeClr val="bg1"/>
              </a:solidFill>
              <a:sym typeface="Symbol"/>
            </a:endParaRPr>
          </a:p>
          <a:p>
            <a:pPr>
              <a:spcBef>
                <a:spcPct val="0"/>
              </a:spcBef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		</a:t>
            </a:r>
            <a:r>
              <a:rPr lang="en-US" sz="3200" baseline="-25000" dirty="0" smtClean="0">
                <a:solidFill>
                  <a:schemeClr val="bg1"/>
                </a:solidFill>
                <a:sym typeface="Symbol"/>
              </a:rPr>
              <a:t>Z  Z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f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)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K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,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z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)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f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z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)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d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d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z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 0	</a:t>
            </a:r>
          </a:p>
          <a:p>
            <a:pPr>
              <a:spcBef>
                <a:spcPct val="0"/>
              </a:spcBef>
              <a:defRPr/>
            </a:pPr>
            <a:endParaRPr lang="en-US" sz="3200" dirty="0" smtClean="0">
              <a:solidFill>
                <a:schemeClr val="bg1"/>
              </a:solidFill>
              <a:sym typeface="Symbol"/>
            </a:endParaRPr>
          </a:p>
          <a:p>
            <a:pPr>
              <a:spcBef>
                <a:spcPct val="0"/>
              </a:spcBef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for all square integrable real valued function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f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on Z.</a:t>
            </a:r>
            <a:endParaRPr lang="en-US" sz="2000" dirty="0" smtClean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Valid Kernels – Mercer’s Theorem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 Let Z be a compact subset of </a:t>
            </a:r>
            <a:r>
              <a:rPr lang="en-US" sz="3200" i="1" baseline="30000" dirty="0" smtClean="0">
                <a:solidFill>
                  <a:schemeClr val="bg1"/>
                </a:solidFill>
                <a:sym typeface="Symbol"/>
              </a:rPr>
              <a:t>D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and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K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a continuous symmetric function. Then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K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is a kernel if</a:t>
            </a:r>
          </a:p>
          <a:p>
            <a:pPr>
              <a:spcBef>
                <a:spcPct val="0"/>
              </a:spcBef>
              <a:defRPr/>
            </a:pPr>
            <a:endParaRPr lang="en-US" sz="3200" dirty="0" smtClean="0">
              <a:solidFill>
                <a:schemeClr val="bg1"/>
              </a:solidFill>
              <a:sym typeface="Symbol"/>
            </a:endParaRPr>
          </a:p>
          <a:p>
            <a:pPr>
              <a:spcBef>
                <a:spcPct val="0"/>
              </a:spcBef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		</a:t>
            </a:r>
            <a:r>
              <a:rPr lang="en-US" sz="3200" baseline="-25000" dirty="0" smtClean="0">
                <a:solidFill>
                  <a:schemeClr val="bg1"/>
                </a:solidFill>
                <a:sym typeface="Symbol"/>
              </a:rPr>
              <a:t>Z  Z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f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)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K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,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z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)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f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z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)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d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d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z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 0	</a:t>
            </a:r>
          </a:p>
          <a:p>
            <a:pPr>
              <a:spcBef>
                <a:spcPct val="0"/>
              </a:spcBef>
              <a:defRPr/>
            </a:pPr>
            <a:endParaRPr lang="en-US" sz="3200" dirty="0" smtClean="0">
              <a:solidFill>
                <a:schemeClr val="bg1"/>
              </a:solidFill>
              <a:sym typeface="Symbol"/>
            </a:endParaRPr>
          </a:p>
          <a:p>
            <a:pPr>
              <a:spcBef>
                <a:spcPct val="0"/>
              </a:spcBef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for all square integrable real valued function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f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on Z.</a:t>
            </a:r>
          </a:p>
          <a:p>
            <a:pPr>
              <a:spcBef>
                <a:spcPct val="0"/>
              </a:spcBef>
              <a:defRPr/>
            </a:pPr>
            <a:endParaRPr lang="en-US" sz="3200" dirty="0" smtClean="0">
              <a:solidFill>
                <a:schemeClr val="bg1"/>
              </a:solidFill>
              <a:sym typeface="Symbol"/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K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is a kernel if every finite symmetric matrix formed by evaluating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K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on pairs of points from Z is positive semi-definite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Operations on Kernels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 The following operations result in valid kernels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  <a:sym typeface="Symbol"/>
            </a:endParaRP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K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,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j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) = 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k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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k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K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k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,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j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) 		(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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k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 0)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K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,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j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) = 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k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K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k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,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j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)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K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,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j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) =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f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)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f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j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)			(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f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: </a:t>
            </a:r>
            <a:r>
              <a:rPr lang="en-US" sz="3200" i="1" baseline="30000" dirty="0" smtClean="0">
                <a:solidFill>
                  <a:schemeClr val="bg1"/>
                </a:solidFill>
                <a:sym typeface="Symbol"/>
              </a:rPr>
              <a:t>D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 )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K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,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j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) =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p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(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K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1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,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j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))		(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p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 : +ve coeff poly)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 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K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,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j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) = exp(</a:t>
            </a:r>
            <a:r>
              <a:rPr lang="en-US" sz="3200" i="1" dirty="0" smtClean="0">
                <a:solidFill>
                  <a:schemeClr val="bg1"/>
                </a:solidFill>
                <a:sym typeface="Symbol"/>
              </a:rPr>
              <a:t>K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1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(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i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,</a:t>
            </a:r>
            <a:r>
              <a:rPr lang="en-US" sz="3200" b="1" dirty="0" smtClean="0">
                <a:solidFill>
                  <a:schemeClr val="bg1"/>
                </a:solidFill>
                <a:sym typeface="Symbol"/>
              </a:rPr>
              <a:t>x</a:t>
            </a:r>
            <a:r>
              <a:rPr lang="en-US" sz="3200" i="1" baseline="-25000" dirty="0" smtClean="0">
                <a:solidFill>
                  <a:schemeClr val="bg1"/>
                </a:solidFill>
                <a:sym typeface="Symbol"/>
              </a:rPr>
              <a:t>j</a:t>
            </a:r>
            <a:r>
              <a:rPr lang="en-US" sz="3200" dirty="0" smtClean="0">
                <a:solidFill>
                  <a:schemeClr val="bg1"/>
                </a:solidFill>
                <a:sym typeface="Symbol"/>
              </a:rPr>
              <a:t>))</a:t>
            </a:r>
          </a:p>
          <a:p>
            <a:pPr lvl="1"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  <a:sym typeface="Symbol"/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 Kernels can be defined over graphs, sets, strings and many other interesting data structures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90464"/>
            <a:ext cx="9144000" cy="785817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Kernels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Line 3"/>
          <p:cNvSpPr>
            <a:spLocks noChangeShapeType="1"/>
          </p:cNvSpPr>
          <p:nvPr/>
        </p:nvSpPr>
        <p:spPr bwMode="auto">
          <a:xfrm>
            <a:off x="152400" y="989013"/>
            <a:ext cx="8763000" cy="0"/>
          </a:xfrm>
          <a:prstGeom prst="line">
            <a:avLst/>
          </a:prstGeom>
          <a:noFill/>
          <a:ln w="9525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214282" y="1071546"/>
            <a:ext cx="8929718" cy="5572164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 Kernels should encode all our prior knowledge about feature similarities.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  <a:sym typeface="Symbol"/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 Kernel parameters can be chosen through cross validation or learnt (see Multiple Kernel Learning).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  <a:sym typeface="Symbol"/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 Non-linear kernels can sometimes boost classification performance tremendously.</a:t>
            </a: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endParaRPr lang="en-US" sz="3200" dirty="0" smtClean="0">
              <a:solidFill>
                <a:schemeClr val="bg1"/>
              </a:solidFill>
              <a:sym typeface="Symbol"/>
            </a:endParaRPr>
          </a:p>
          <a:p>
            <a:pPr>
              <a:spcBef>
                <a:spcPct val="0"/>
              </a:spcBef>
              <a:buFont typeface="Arial" pitchFamily="34" charset="0"/>
              <a:buChar char="•"/>
              <a:defRPr/>
            </a:pPr>
            <a:r>
              <a:rPr lang="en-US" sz="3200" dirty="0" smtClean="0">
                <a:solidFill>
                  <a:schemeClr val="bg1"/>
                </a:solidFill>
                <a:sym typeface="Symbol"/>
              </a:rPr>
              <a:t> Non-linear kernels are generally expensive (both during training and for prediction)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FFFFFF"/>
      </a:dk1>
      <a:lt1>
        <a:sysClr val="window" lastClr="000000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7912</TotalTime>
  <Words>3364</Words>
  <Application>Microsoft Office PowerPoint</Application>
  <PresentationFormat>On-screen Show (4:3)</PresentationFormat>
  <Paragraphs>853</Paragraphs>
  <Slides>120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120</vt:i4>
      </vt:variant>
    </vt:vector>
  </HeadingPairs>
  <TitlesOfParts>
    <vt:vector size="121" baseType="lpstr">
      <vt:lpstr>Office Theme</vt:lpstr>
      <vt:lpstr>Introduction to Machine Learning</vt:lpstr>
      <vt:lpstr>Binary Classification</vt:lpstr>
      <vt:lpstr>Multi-Class Classification</vt:lpstr>
      <vt:lpstr>Ordinal Regression</vt:lpstr>
      <vt:lpstr>Regression</vt:lpstr>
      <vt:lpstr>Ranking</vt:lpstr>
      <vt:lpstr>Multi-Label Classification</vt:lpstr>
      <vt:lpstr>Are These Problems Distinct?</vt:lpstr>
      <vt:lpstr>In This Course</vt:lpstr>
      <vt:lpstr>Learning from Noisy Data</vt:lpstr>
      <vt:lpstr>Under and Over Fitting</vt:lpstr>
      <vt:lpstr>Probability Theory</vt:lpstr>
      <vt:lpstr>The Univariate Gaussian Density</vt:lpstr>
      <vt:lpstr>The Multivariate Gaussian Density</vt:lpstr>
      <vt:lpstr>The Beta Density</vt:lpstr>
      <vt:lpstr>Probability Distribution Functions</vt:lpstr>
      <vt:lpstr>A Toy Example</vt:lpstr>
      <vt:lpstr>The Maximum Likelihood Approach</vt:lpstr>
      <vt:lpstr>The Maximum A Posteriori Approach</vt:lpstr>
      <vt:lpstr>The Bayesian Approach</vt:lpstr>
      <vt:lpstr>Classification</vt:lpstr>
      <vt:lpstr>PowerPoint Presentation</vt:lpstr>
      <vt:lpstr>Approaches to Classification</vt:lpstr>
      <vt:lpstr>Notation</vt:lpstr>
      <vt:lpstr>PowerPoint Presentation</vt:lpstr>
      <vt:lpstr>PowerPoint Presentation</vt:lpstr>
      <vt:lpstr>Bayes’ Decision Rule</vt:lpstr>
      <vt:lpstr>Issues to Think About</vt:lpstr>
      <vt:lpstr>Bayesian Approach</vt:lpstr>
      <vt:lpstr>Maximum A Posteriori (MAP)</vt:lpstr>
      <vt:lpstr>MAP &amp; Maximum Likelihood (ML)</vt:lpstr>
      <vt:lpstr>IID Data</vt:lpstr>
      <vt:lpstr>Generative Methods Naïve Bayes</vt:lpstr>
      <vt:lpstr>Generative Methods</vt:lpstr>
      <vt:lpstr>Generative Methods</vt:lpstr>
      <vt:lpstr>Generative Methods – Naïve Bayes</vt:lpstr>
      <vt:lpstr>Generative Methods – Naïve Bayes</vt:lpstr>
      <vt:lpstr>Naïve Bayes – Prediction</vt:lpstr>
      <vt:lpstr>Naïve Bayes – Prediction</vt:lpstr>
      <vt:lpstr>Naïve Bayes – Prediction</vt:lpstr>
      <vt:lpstr>Discriminative Methods Logistic Regression</vt:lpstr>
      <vt:lpstr>Discriminative Methods</vt:lpstr>
      <vt:lpstr>Disc. Methods – Logistic Regression</vt:lpstr>
      <vt:lpstr>Regularized Logistic Regression</vt:lpstr>
      <vt:lpstr>Regularized Logistic Regression</vt:lpstr>
      <vt:lpstr>Regularized Logistic Regression</vt:lpstr>
      <vt:lpstr>Naïve Bayes versus Logistic Regression</vt:lpstr>
      <vt:lpstr>Naïve Bayes versus Logistic Regression</vt:lpstr>
      <vt:lpstr>Naïve Bayes versus Logistic Regression</vt:lpstr>
      <vt:lpstr>Convex Functions</vt:lpstr>
      <vt:lpstr>Gradient Descent</vt:lpstr>
      <vt:lpstr>Gradient Descent – Logistic Regression</vt:lpstr>
      <vt:lpstr>Newton Methods</vt:lpstr>
      <vt:lpstr>Quasi-Newton Methods</vt:lpstr>
      <vt:lpstr>Generative versus Discriminative</vt:lpstr>
      <vt:lpstr>Generative versus Discriminative</vt:lpstr>
      <vt:lpstr>Generative versus Discriminative</vt:lpstr>
      <vt:lpstr>Multi-class Logistic Regression</vt:lpstr>
      <vt:lpstr>Multi-class Logistic Regression</vt:lpstr>
      <vt:lpstr>Multi-class Logistic Regression</vt:lpstr>
      <vt:lpstr>Multinomial Logistic Regression</vt:lpstr>
      <vt:lpstr>Multinomial Logistic Regression</vt:lpstr>
      <vt:lpstr>Multi-class Logistic Regression</vt:lpstr>
      <vt:lpstr>Multi-class Logistic Regression</vt:lpstr>
      <vt:lpstr>Multi-class Logistic Regression</vt:lpstr>
      <vt:lpstr>Multi-class Logistic Regression</vt:lpstr>
      <vt:lpstr>Multi-class Logistic Regression</vt:lpstr>
      <vt:lpstr>Multi-class Logistic Regression</vt:lpstr>
      <vt:lpstr>From Probabilities to Loss Functions</vt:lpstr>
      <vt:lpstr>Support Vector Machines</vt:lpstr>
      <vt:lpstr>PowerPoint Presentation</vt:lpstr>
      <vt:lpstr>PowerPoint Presentation</vt:lpstr>
      <vt:lpstr>PowerPoint Presentation</vt:lpstr>
      <vt:lpstr>PowerPoint Presentation</vt:lpstr>
      <vt:lpstr>Calculating the Margin </vt:lpstr>
      <vt:lpstr>Hard Margin SVM Primal</vt:lpstr>
      <vt:lpstr>Linearly Inseparable Data</vt:lpstr>
      <vt:lpstr>PowerPoint Presentation</vt:lpstr>
      <vt:lpstr>The C-SVM Primal Formulation</vt:lpstr>
      <vt:lpstr>The C-SVM Dual Formulation</vt:lpstr>
      <vt:lpstr>SVMs versus Regularized LR</vt:lpstr>
      <vt:lpstr>SVMs versus Regularized LR</vt:lpstr>
      <vt:lpstr>SVMs versus Regularized LR</vt:lpstr>
      <vt:lpstr>Duality</vt:lpstr>
      <vt:lpstr>Duality</vt:lpstr>
      <vt:lpstr>Karush-Kuhn-Tucker (KKT) Conditions</vt:lpstr>
      <vt:lpstr>SVM – Duality</vt:lpstr>
      <vt:lpstr>SVM – KKT Conditions</vt:lpstr>
      <vt:lpstr>Hinge Loss and Sparseness in </vt:lpstr>
      <vt:lpstr>Hinge Loss and Sparseness in </vt:lpstr>
      <vt:lpstr>Linearly Inseparable Data</vt:lpstr>
      <vt:lpstr>Increasing Dimensionality Non-linearly</vt:lpstr>
      <vt:lpstr>The Kernel Trick</vt:lpstr>
      <vt:lpstr>The Kernel Trick</vt:lpstr>
      <vt:lpstr>Some Popular Kernels</vt:lpstr>
      <vt:lpstr>Valid Kernels – Mercer’s Theorem</vt:lpstr>
      <vt:lpstr>Valid Kernels – Mercer’s Theorem</vt:lpstr>
      <vt:lpstr>Operations on Kernels</vt:lpstr>
      <vt:lpstr>Kernels</vt:lpstr>
      <vt:lpstr>Polynomial Kernel of Degree 2</vt:lpstr>
      <vt:lpstr>Polynomial Kernel of Degree 5</vt:lpstr>
      <vt:lpstr>RBF Kernel</vt:lpstr>
      <vt:lpstr>Exponential 2 Kernel</vt:lpstr>
      <vt:lpstr>Kernel Parameter Setting - Underfitting </vt:lpstr>
      <vt:lpstr>Kernel Parameter Setting </vt:lpstr>
      <vt:lpstr>Kernel Parameter Setting – Overfitting </vt:lpstr>
      <vt:lpstr>Structured Output Prediction </vt:lpstr>
      <vt:lpstr>Multi-Class SVM</vt:lpstr>
      <vt:lpstr> Multi-Class Primal, Dual &amp; Prediction</vt:lpstr>
      <vt:lpstr>Multi-Class SVM Dual</vt:lpstr>
      <vt:lpstr>Multi-Class Classification</vt:lpstr>
      <vt:lpstr>Multi-Class Classification</vt:lpstr>
      <vt:lpstr>Multi-Class Classification</vt:lpstr>
      <vt:lpstr>Multi-Class Classification</vt:lpstr>
      <vt:lpstr>Multi-Class Classification</vt:lpstr>
      <vt:lpstr>Multi-Class Classification</vt:lpstr>
      <vt:lpstr>Multi-Class Classification</vt:lpstr>
      <vt:lpstr>Multi-Class Classification</vt:lpstr>
      <vt:lpstr>Multi-Class Classification</vt:lpstr>
      <vt:lpstr>Acknowledgements 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Introductory Machine Learning</dc:title>
  <dc:creator>Manik</dc:creator>
  <cp:lastModifiedBy>Manik Varma</cp:lastModifiedBy>
  <cp:revision>908</cp:revision>
  <dcterms:created xsi:type="dcterms:W3CDTF">2009-10-17T05:14:48Z</dcterms:created>
  <dcterms:modified xsi:type="dcterms:W3CDTF">2011-03-22T13:50:13Z</dcterms:modified>
</cp:coreProperties>
</file>

<file path=docProps/thumbnail.jpeg>
</file>